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5"/>
  </p:notesMasterIdLst>
  <p:sldIdLst>
    <p:sldId id="256" r:id="rId2"/>
    <p:sldId id="296" r:id="rId3"/>
    <p:sldId id="297" r:id="rId4"/>
    <p:sldId id="298" r:id="rId5"/>
    <p:sldId id="300" r:id="rId6"/>
    <p:sldId id="301" r:id="rId7"/>
    <p:sldId id="302" r:id="rId8"/>
    <p:sldId id="303" r:id="rId9"/>
    <p:sldId id="299" r:id="rId10"/>
    <p:sldId id="258" r:id="rId11"/>
    <p:sldId id="261" r:id="rId12"/>
    <p:sldId id="262" r:id="rId13"/>
    <p:sldId id="263" r:id="rId14"/>
    <p:sldId id="264" r:id="rId15"/>
    <p:sldId id="265" r:id="rId16"/>
    <p:sldId id="305" r:id="rId17"/>
    <p:sldId id="307" r:id="rId18"/>
    <p:sldId id="308" r:id="rId19"/>
    <p:sldId id="309" r:id="rId20"/>
    <p:sldId id="310" r:id="rId21"/>
    <p:sldId id="311" r:id="rId22"/>
    <p:sldId id="312" r:id="rId23"/>
    <p:sldId id="313" r:id="rId24"/>
    <p:sldId id="304" r:id="rId25"/>
    <p:sldId id="266" r:id="rId26"/>
    <p:sldId id="267" r:id="rId27"/>
    <p:sldId id="268" r:id="rId28"/>
    <p:sldId id="269" r:id="rId29"/>
    <p:sldId id="270" r:id="rId30"/>
    <p:sldId id="271" r:id="rId31"/>
    <p:sldId id="272" r:id="rId32"/>
    <p:sldId id="273" r:id="rId33"/>
    <p:sldId id="274" r:id="rId34"/>
    <p:sldId id="275" r:id="rId35"/>
    <p:sldId id="276" r:id="rId36"/>
    <p:sldId id="277" r:id="rId37"/>
    <p:sldId id="278" r:id="rId38"/>
    <p:sldId id="279" r:id="rId39"/>
    <p:sldId id="280" r:id="rId40"/>
    <p:sldId id="281" r:id="rId41"/>
    <p:sldId id="282" r:id="rId42"/>
    <p:sldId id="283" r:id="rId43"/>
    <p:sldId id="284" r:id="rId44"/>
    <p:sldId id="285" r:id="rId45"/>
    <p:sldId id="286" r:id="rId46"/>
    <p:sldId id="287" r:id="rId47"/>
    <p:sldId id="288" r:id="rId48"/>
    <p:sldId id="289" r:id="rId49"/>
    <p:sldId id="290" r:id="rId50"/>
    <p:sldId id="294" r:id="rId51"/>
    <p:sldId id="295" r:id="rId52"/>
    <p:sldId id="292" r:id="rId53"/>
    <p:sldId id="293" r:id="rId54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228" y="12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8/11/2021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872B839-B777-4B77-B743-95AA51132AC3}" type="slidenum">
              <a:rPr lang="da-DK" altLang="en-US" smtClean="0"/>
              <a:pPr algn="r" eaLnBrk="1" hangingPunct="1">
                <a:spcBef>
                  <a:spcPct val="0"/>
                </a:spcBef>
              </a:pPr>
              <a:t>17</a:t>
            </a:fld>
            <a:endParaRPr lang="da-DK" alt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altLang="en-US"/>
              <a:t>Stubs like</a:t>
            </a:r>
          </a:p>
        </p:txBody>
      </p:sp>
    </p:spTree>
    <p:extLst>
      <p:ext uri="{BB962C8B-B14F-4D97-AF65-F5344CB8AC3E}">
        <p14:creationId xmlns:p14="http://schemas.microsoft.com/office/powerpoint/2010/main" val="1189412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872B839-B777-4B77-B743-95AA51132AC3}" type="slidenum">
              <a:rPr lang="da-DK" altLang="en-US" smtClean="0"/>
              <a:pPr algn="r" eaLnBrk="1" hangingPunct="1">
                <a:spcBef>
                  <a:spcPct val="0"/>
                </a:spcBef>
              </a:pPr>
              <a:t>26</a:t>
            </a:fld>
            <a:endParaRPr lang="da-DK" alt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altLang="en-US"/>
              <a:t>Stubs like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7011"/>
            <a:ext cx="4038600" cy="4151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7011"/>
            <a:ext cx="4038600" cy="4151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CS@AU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Henrik Bærbak Christensen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DADE8-7CF5-4781-83A4-23A845AF65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8772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xunitpatterns.com/SUT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hyperlink" Target="http://xunitpatterns.com/indirect%20input.html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xunitpatterns.com/indirect%20output.html" TargetMode="External"/><Relationship Id="rId2" Type="http://schemas.openxmlformats.org/officeDocument/2006/relationships/hyperlink" Target="http://xunitpatterns.com/SUT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xunitpatterns.com/DOC.html" TargetMode="External"/><Relationship Id="rId2" Type="http://schemas.openxmlformats.org/officeDocument/2006/relationships/hyperlink" Target="http://xunitpatterns.com/SUT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xunitpatterns.com/SUT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hyperlink" Target="http://xunitpatterns.com/indirect%20input.html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xunitpatterns.com/indirect%20output.html" TargetMode="External"/><Relationship Id="rId2" Type="http://schemas.openxmlformats.org/officeDocument/2006/relationships/hyperlink" Target="http://xunitpatterns.com/SUT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xunitpatterns.com/DOC.html" TargetMode="External"/><Relationship Id="rId2" Type="http://schemas.openxmlformats.org/officeDocument/2006/relationships/hyperlink" Target="http://xunitpatterns.com/SUT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0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martinfowler.com/bliki/DevOpsCulture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DevOps and Container Technology</a:t>
            </a:r>
          </a:p>
          <a:p>
            <a:pPr>
              <a:defRPr/>
            </a:pPr>
            <a:r>
              <a:rPr lang="da-DK" sz="2000" dirty="0"/>
              <a:t>Test Doubles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716D915-5A11-44DB-AB44-0356FDEA3339}"/>
              </a:ext>
            </a:extLst>
          </p:cNvPr>
          <p:cNvSpPr/>
          <p:nvPr/>
        </p:nvSpPr>
        <p:spPr>
          <a:xfrm>
            <a:off x="304800" y="2933700"/>
            <a:ext cx="8458200" cy="12954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Motivation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52500"/>
            <a:ext cx="8077200" cy="4318000"/>
          </a:xfrm>
        </p:spPr>
        <p:txBody>
          <a:bodyPr/>
          <a:lstStyle/>
          <a:p>
            <a:pPr eaLnBrk="1" hangingPunct="1"/>
            <a:r>
              <a:rPr lang="en-GB" altLang="en-US" dirty="0"/>
              <a:t>Thorough testing requires software units to be tested in </a:t>
            </a:r>
            <a:r>
              <a:rPr lang="en-GB" altLang="en-US" i="1" dirty="0"/>
              <a:t>isolation</a:t>
            </a:r>
            <a:r>
              <a:rPr lang="en-GB" altLang="en-US" dirty="0"/>
              <a:t> – to create a </a:t>
            </a:r>
            <a:r>
              <a:rPr lang="en-GB" altLang="en-US" b="1" i="1" dirty="0"/>
              <a:t>test harness</a:t>
            </a:r>
            <a:r>
              <a:rPr lang="en-GB" altLang="en-US" dirty="0"/>
              <a:t>/environment where defects/complexity in other units do not invalidate/complicate our testing.</a:t>
            </a:r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The basic idea:</a:t>
            </a:r>
          </a:p>
          <a:p>
            <a:pPr lvl="1" eaLnBrk="1" hangingPunct="1"/>
            <a:r>
              <a:rPr lang="en-GB" altLang="en-US" i="1" dirty="0"/>
              <a:t>Replace the unit(s) that the ‘unit under test’ collaborates with, with simpler and more controllable units</a:t>
            </a:r>
          </a:p>
          <a:p>
            <a:pPr eaLnBrk="1" hangingPunct="1"/>
            <a:endParaRPr lang="en-GB" altLang="en-US" dirty="0"/>
          </a:p>
          <a:p>
            <a:pPr eaLnBrk="1" hangingPunct="1"/>
            <a:endParaRPr lang="en-GB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204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Terminology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These ‘replacement units’ have many names</a:t>
            </a:r>
          </a:p>
          <a:p>
            <a:pPr lvl="1" eaLnBrk="1" hangingPunct="1"/>
            <a:r>
              <a:rPr lang="en-GB" altLang="en-US" dirty="0"/>
              <a:t>Stubs, mocks, test drivers, skeletons, …</a:t>
            </a:r>
          </a:p>
          <a:p>
            <a:pPr lvl="1" eaLnBrk="1" hangingPunct="1"/>
            <a:r>
              <a:rPr lang="en-GB" altLang="en-US" dirty="0"/>
              <a:t>(I see a trend that many call everything ‘mocks’ because that is the fancy term </a:t>
            </a:r>
            <a:r>
              <a:rPr lang="en-GB" altLang="en-US" dirty="0">
                <a:sym typeface="Wingdings" panose="05000000000000000000" pitchFamily="2" charset="2"/>
              </a:rPr>
              <a:t>. But it is as </a:t>
            </a:r>
            <a:r>
              <a:rPr lang="en-GB" altLang="en-US" i="1" dirty="0">
                <a:sym typeface="Wingdings" panose="05000000000000000000" pitchFamily="2" charset="2"/>
              </a:rPr>
              <a:t>wrong</a:t>
            </a:r>
            <a:r>
              <a:rPr lang="en-GB" altLang="en-US" dirty="0">
                <a:sym typeface="Wingdings" panose="05000000000000000000" pitchFamily="2" charset="2"/>
              </a:rPr>
              <a:t>, as calling a banana for apple just because both are fruits…)</a:t>
            </a:r>
            <a:endParaRPr lang="en-GB" altLang="en-US" dirty="0"/>
          </a:p>
          <a:p>
            <a:pPr eaLnBrk="1" hangingPunct="1"/>
            <a:endParaRPr lang="en-GB" altLang="en-US" dirty="0"/>
          </a:p>
          <a:p>
            <a:pPr eaLnBrk="1" hangingPunct="1"/>
            <a:r>
              <a:rPr lang="en-GB" altLang="en-US" dirty="0"/>
              <a:t>Gerard </a:t>
            </a:r>
            <a:r>
              <a:rPr lang="en-GB" altLang="en-US" dirty="0" err="1"/>
              <a:t>Meszaros</a:t>
            </a:r>
            <a:r>
              <a:rPr lang="en-GB" altLang="en-US" dirty="0"/>
              <a:t> defines a clearer</a:t>
            </a:r>
            <a:br>
              <a:rPr lang="en-GB" altLang="en-US" dirty="0"/>
            </a:br>
            <a:r>
              <a:rPr lang="en-GB" altLang="en-US" dirty="0"/>
              <a:t>terminology by classifying the </a:t>
            </a:r>
            <a:br>
              <a:rPr lang="en-GB" altLang="en-US" dirty="0"/>
            </a:br>
            <a:r>
              <a:rPr lang="en-GB" altLang="en-US" dirty="0"/>
              <a:t>various uses of ‘replacements’...</a:t>
            </a:r>
          </a:p>
          <a:p>
            <a:pPr lvl="1" eaLnBrk="1" hangingPunct="1"/>
            <a:r>
              <a:rPr lang="en-GB" altLang="en-US" dirty="0"/>
              <a:t>Find it on www</a:t>
            </a:r>
          </a:p>
        </p:txBody>
      </p:sp>
      <p:pic>
        <p:nvPicPr>
          <p:cNvPr id="717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8151" y="3206750"/>
            <a:ext cx="1743075" cy="1960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0523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xUnit Pattern: Test Double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“Superclass”: </a:t>
            </a:r>
            <a:r>
              <a:rPr lang="en-GB" altLang="en-US" b="1"/>
              <a:t>Test Double</a:t>
            </a:r>
          </a:p>
          <a:p>
            <a:pPr lvl="1" eaLnBrk="1" hangingPunct="1"/>
            <a:r>
              <a:rPr lang="en-GB" altLang="en-US"/>
              <a:t>SUT: </a:t>
            </a:r>
            <a:r>
              <a:rPr lang="en-GB" altLang="en-US" i="1"/>
              <a:t>System under test</a:t>
            </a:r>
            <a:r>
              <a:rPr lang="en-GB" altLang="en-US"/>
              <a:t> (=UUT)</a:t>
            </a:r>
          </a:p>
          <a:p>
            <a:pPr lvl="1" eaLnBrk="1" hangingPunct="1"/>
            <a:r>
              <a:rPr lang="en-GB" altLang="en-US"/>
              <a:t>DOC: </a:t>
            </a:r>
            <a:r>
              <a:rPr lang="en-GB" altLang="en-US" i="1"/>
              <a:t>Depended-on</a:t>
            </a:r>
            <a:r>
              <a:rPr lang="en-GB" altLang="en-US"/>
              <a:t> </a:t>
            </a:r>
            <a:r>
              <a:rPr lang="en-GB" altLang="en-US" i="1"/>
              <a:t>Component</a:t>
            </a:r>
          </a:p>
          <a:p>
            <a:pPr eaLnBrk="1" hangingPunct="1"/>
            <a:r>
              <a:rPr lang="en-GB" altLang="en-US"/>
              <a:t>When?</a:t>
            </a:r>
          </a:p>
          <a:p>
            <a:pPr lvl="1" eaLnBrk="1" hangingPunct="1"/>
            <a:r>
              <a:rPr lang="en-GB" altLang="en-US"/>
              <a:t>Slow tests</a:t>
            </a:r>
          </a:p>
          <a:p>
            <a:pPr lvl="1" eaLnBrk="1" hangingPunct="1"/>
            <a:r>
              <a:rPr lang="en-GB" altLang="en-US"/>
              <a:t>DOC is</a:t>
            </a:r>
          </a:p>
          <a:p>
            <a:pPr lvl="2" eaLnBrk="1" hangingPunct="1"/>
            <a:r>
              <a:rPr lang="en-GB" altLang="en-US"/>
              <a:t>not available</a:t>
            </a:r>
          </a:p>
          <a:p>
            <a:pPr lvl="2" eaLnBrk="1" hangingPunct="1"/>
            <a:r>
              <a:rPr lang="en-GB" altLang="en-US"/>
              <a:t>not under test control</a:t>
            </a:r>
          </a:p>
          <a:p>
            <a:pPr lvl="2" eaLnBrk="1" hangingPunct="1"/>
            <a:r>
              <a:rPr lang="en-GB" altLang="en-US"/>
              <a:t>has side-effects</a:t>
            </a:r>
          </a:p>
        </p:txBody>
      </p:sp>
      <p:pic>
        <p:nvPicPr>
          <p:cNvPr id="819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164" y="2218532"/>
            <a:ext cx="4733925" cy="223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2255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Terminology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5575" y="1057011"/>
            <a:ext cx="4038600" cy="4151313"/>
          </a:xfrm>
        </p:spPr>
        <p:txBody>
          <a:bodyPr/>
          <a:lstStyle/>
          <a:p>
            <a:pPr eaLnBrk="1" hangingPunct="1"/>
            <a:r>
              <a:rPr lang="en-GB" altLang="en-US" sz="2400" i="1"/>
              <a:t>indirect output</a:t>
            </a:r>
          </a:p>
          <a:p>
            <a:pPr lvl="1" eaLnBrk="1" hangingPunct="1"/>
            <a:r>
              <a:rPr lang="en-GB" altLang="en-US" sz="2000"/>
              <a:t>the output a UUT generates, not visible by our driver, but passed as parameters, protocols used, etc., to the DOCs</a:t>
            </a:r>
          </a:p>
          <a:p>
            <a:pPr eaLnBrk="1" hangingPunct="1"/>
            <a:r>
              <a:rPr lang="en-GB" altLang="en-US" sz="2400" i="1"/>
              <a:t>indirect input</a:t>
            </a:r>
          </a:p>
          <a:p>
            <a:pPr lvl="1" eaLnBrk="1" hangingPunct="1"/>
            <a:r>
              <a:rPr lang="en-GB" altLang="en-US" sz="2000"/>
              <a:t>the input a Unit Under Test receives, not by parameter passing, instance variables, etc., but from results computed by DOCs.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en-GB" altLang="en-US" sz="2400"/>
          </a:p>
        </p:txBody>
      </p:sp>
      <p:pic>
        <p:nvPicPr>
          <p:cNvPr id="92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6714" y="2782094"/>
            <a:ext cx="4733925" cy="223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5" name="Text Box 5"/>
          <p:cNvSpPr txBox="1">
            <a:spLocks noChangeArrowheads="1"/>
          </p:cNvSpPr>
          <p:nvPr/>
        </p:nvSpPr>
        <p:spPr bwMode="auto">
          <a:xfrm>
            <a:off x="5135563" y="4722813"/>
            <a:ext cx="15183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i="1">
                <a:solidFill>
                  <a:schemeClr val="tx1"/>
                </a:solidFill>
              </a:rPr>
              <a:t>Indirect Input</a:t>
            </a:r>
          </a:p>
        </p:txBody>
      </p:sp>
      <p:sp>
        <p:nvSpPr>
          <p:cNvPr id="9226" name="Line 6"/>
          <p:cNvSpPr>
            <a:spLocks noChangeShapeType="1"/>
          </p:cNvSpPr>
          <p:nvPr/>
        </p:nvSpPr>
        <p:spPr bwMode="auto">
          <a:xfrm flipV="1">
            <a:off x="6575425" y="3956844"/>
            <a:ext cx="1187450" cy="842698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7" name="Text Box 8"/>
          <p:cNvSpPr txBox="1">
            <a:spLocks noChangeArrowheads="1"/>
          </p:cNvSpPr>
          <p:nvPr/>
        </p:nvSpPr>
        <p:spPr bwMode="auto">
          <a:xfrm>
            <a:off x="5122863" y="2140480"/>
            <a:ext cx="169790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 i="1">
                <a:solidFill>
                  <a:schemeClr val="tx1"/>
                </a:solidFill>
              </a:rPr>
              <a:t>Indirect Output</a:t>
            </a:r>
          </a:p>
        </p:txBody>
      </p:sp>
      <p:sp>
        <p:nvSpPr>
          <p:cNvPr id="9228" name="Line 9"/>
          <p:cNvSpPr>
            <a:spLocks noChangeShapeType="1"/>
          </p:cNvSpPr>
          <p:nvPr/>
        </p:nvSpPr>
        <p:spPr bwMode="auto">
          <a:xfrm>
            <a:off x="6513513" y="2455334"/>
            <a:ext cx="1187450" cy="124618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2DADE8-7CF5-4781-83A4-23A845AF65CC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8648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AF89D0-7403-439A-9F22-9C8CA3439F95}"/>
              </a:ext>
            </a:extLst>
          </p:cNvPr>
          <p:cNvSpPr/>
          <p:nvPr/>
        </p:nvSpPr>
        <p:spPr>
          <a:xfrm>
            <a:off x="2209800" y="3009900"/>
            <a:ext cx="4419600" cy="21336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Test Double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Solution:</a:t>
            </a:r>
          </a:p>
          <a:p>
            <a:pPr lvl="1" eaLnBrk="1" hangingPunct="1"/>
            <a:r>
              <a:rPr lang="en-GB" altLang="en-US"/>
              <a:t>Replace DOC with a </a:t>
            </a:r>
            <a:r>
              <a:rPr lang="en-GB" altLang="en-US" i="1"/>
              <a:t>double</a:t>
            </a:r>
          </a:p>
          <a:p>
            <a:pPr lvl="2" eaLnBrk="1" hangingPunct="1"/>
            <a:r>
              <a:rPr lang="en-GB" altLang="en-US"/>
              <a:t>like stunt doubles in movies...</a:t>
            </a:r>
          </a:p>
          <a:p>
            <a:pPr lvl="1" eaLnBrk="1" hangingPunct="1"/>
            <a:r>
              <a:rPr lang="en-GB" altLang="en-US"/>
              <a:t>Requires:</a:t>
            </a:r>
          </a:p>
          <a:p>
            <a:pPr lvl="2" eaLnBrk="1" hangingPunct="1"/>
            <a:r>
              <a:rPr lang="en-GB" altLang="en-US" i="1"/>
              <a:t>that this is possible!!!</a:t>
            </a:r>
          </a:p>
          <a:p>
            <a:pPr eaLnBrk="1" hangingPunct="1"/>
            <a:endParaRPr lang="en-GB" altLang="en-US" i="1"/>
          </a:p>
          <a:p>
            <a:pPr marL="0" indent="0" algn="ctr" eaLnBrk="1" hangingPunct="1">
              <a:buNone/>
            </a:pPr>
            <a:r>
              <a:rPr lang="en-GB" altLang="en-US" b="1" i="1"/>
              <a:t>GoF’s 1st principle: </a:t>
            </a:r>
          </a:p>
          <a:p>
            <a:pPr marL="0" indent="0" algn="ctr" eaLnBrk="1" hangingPunct="1">
              <a:buNone/>
            </a:pPr>
            <a:r>
              <a:rPr lang="en-GB" altLang="en-US" b="1" i="1"/>
              <a:t>Program to an interface...</a:t>
            </a:r>
          </a:p>
          <a:p>
            <a:pPr marL="0" indent="0" algn="ctr" eaLnBrk="1" hangingPunct="1">
              <a:buNone/>
            </a:pPr>
            <a:r>
              <a:rPr lang="en-GB" altLang="en-US" b="1" i="1"/>
              <a:t>-</a:t>
            </a:r>
          </a:p>
          <a:p>
            <a:pPr marL="0" indent="0" algn="ctr" eaLnBrk="1" hangingPunct="1">
              <a:buNone/>
            </a:pPr>
            <a:r>
              <a:rPr lang="en-GB" altLang="en-US" b="1" i="1"/>
              <a:t>Dependency Injection!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365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Double classification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Meszaros classify several types of doubles according to the specific testing perspective</a:t>
            </a:r>
          </a:p>
        </p:txBody>
      </p:sp>
      <p:pic>
        <p:nvPicPr>
          <p:cNvPr id="1127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214" y="2353470"/>
            <a:ext cx="6884987" cy="1943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2680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F2CDE-EBC3-4C53-A83C-F71D9B690B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The Short Version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749DBE-60FB-47B2-B153-B889CDB8EF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3039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Test Stub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Context</a:t>
            </a:r>
          </a:p>
          <a:p>
            <a:pPr lvl="1" eaLnBrk="1" hangingPunct="1"/>
            <a:r>
              <a:rPr lang="en-GB" altLang="en-US" sz="2000" dirty="0"/>
              <a:t>In many circumstances, the environment or context in which the </a:t>
            </a:r>
            <a:r>
              <a:rPr lang="en-GB" altLang="en-US" sz="2000" dirty="0">
                <a:hlinkClick r:id="rId3"/>
              </a:rPr>
              <a:t>system under test (SUT)</a:t>
            </a:r>
            <a:r>
              <a:rPr lang="en-GB" altLang="en-US" sz="2000" dirty="0"/>
              <a:t> operates very much influences the </a:t>
            </a:r>
            <a:r>
              <a:rPr lang="en-GB" altLang="en-US" sz="2000" dirty="0" err="1"/>
              <a:t>behavior</a:t>
            </a:r>
            <a:r>
              <a:rPr lang="en-GB" altLang="en-US" sz="2000" dirty="0"/>
              <a:t> of the </a:t>
            </a:r>
            <a:r>
              <a:rPr lang="en-GB" altLang="en-US" sz="2000" dirty="0">
                <a:hlinkClick r:id="rId3"/>
              </a:rPr>
              <a:t>SUT</a:t>
            </a:r>
            <a:r>
              <a:rPr lang="en-GB" altLang="en-US" sz="2000" dirty="0"/>
              <a:t>. To get good enough control over the </a:t>
            </a:r>
            <a:r>
              <a:rPr lang="en-GB" altLang="en-US" sz="2000" dirty="0">
                <a:hlinkClick r:id="rId4"/>
              </a:rPr>
              <a:t>indirect inputs</a:t>
            </a:r>
            <a:r>
              <a:rPr lang="en-GB" altLang="en-US" sz="2000" dirty="0"/>
              <a:t> of the </a:t>
            </a:r>
            <a:r>
              <a:rPr lang="en-GB" altLang="en-US" sz="2000" dirty="0">
                <a:hlinkClick r:id="rId3"/>
              </a:rPr>
              <a:t>SUT</a:t>
            </a:r>
            <a:r>
              <a:rPr lang="en-GB" altLang="en-US" sz="2000" dirty="0"/>
              <a:t>, we may have to replace some of the context with something we can control, a </a:t>
            </a:r>
            <a:r>
              <a:rPr lang="en-GB" altLang="en-US" sz="2000" i="1" dirty="0"/>
              <a:t>Test Stub</a:t>
            </a:r>
            <a:r>
              <a:rPr lang="en-GB" altLang="en-US" sz="2000" dirty="0"/>
              <a:t>.</a:t>
            </a:r>
            <a:r>
              <a:rPr lang="en-GB" altLang="en-US" dirty="0"/>
              <a:t> </a:t>
            </a:r>
          </a:p>
          <a:p>
            <a:pPr eaLnBrk="1" hangingPunct="1"/>
            <a:r>
              <a:rPr lang="en-GB" altLang="en-US" dirty="0"/>
              <a:t>Example:</a:t>
            </a:r>
          </a:p>
          <a:p>
            <a:pPr lvl="1" eaLnBrk="1" hangingPunct="1"/>
            <a:r>
              <a:rPr lang="en-GB" altLang="en-US" dirty="0"/>
              <a:t>Test that the cooler starts</a:t>
            </a:r>
            <a:br>
              <a:rPr lang="en-GB" altLang="en-US" dirty="0"/>
            </a:br>
            <a:r>
              <a:rPr lang="en-GB" altLang="en-US" dirty="0"/>
              <a:t>when the temperature is 6</a:t>
            </a:r>
            <a:br>
              <a:rPr lang="en-GB" altLang="en-US" dirty="0"/>
            </a:br>
            <a:r>
              <a:rPr lang="en-GB" altLang="en-US" dirty="0"/>
              <a:t>degrees </a:t>
            </a:r>
          </a:p>
          <a:p>
            <a:pPr lvl="2" eaLnBrk="1" hangingPunct="1"/>
            <a:r>
              <a:rPr lang="en-GB" altLang="en-US" dirty="0"/>
              <a:t>Stub the temperature sensor</a:t>
            </a:r>
            <a:br>
              <a:rPr lang="en-GB" altLang="en-US" dirty="0"/>
            </a:br>
            <a:r>
              <a:rPr lang="en-GB" altLang="en-US" dirty="0"/>
              <a:t>with a fixed return value of 6</a:t>
            </a:r>
          </a:p>
        </p:txBody>
      </p:sp>
      <p:pic>
        <p:nvPicPr>
          <p:cNvPr id="1331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214" y="3124729"/>
            <a:ext cx="4084637" cy="2078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20" name="Oval 5"/>
          <p:cNvSpPr>
            <a:spLocks noChangeArrowheads="1"/>
          </p:cNvSpPr>
          <p:nvPr/>
        </p:nvSpPr>
        <p:spPr bwMode="auto">
          <a:xfrm>
            <a:off x="7196138" y="4349750"/>
            <a:ext cx="850900" cy="281782"/>
          </a:xfrm>
          <a:prstGeom prst="ellipse">
            <a:avLst/>
          </a:prstGeom>
          <a:noFill/>
          <a:ln w="28575" algn="ctr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2615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Test Spy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Context:</a:t>
            </a:r>
          </a:p>
          <a:p>
            <a:pPr lvl="1" eaLnBrk="1" hangingPunct="1"/>
            <a:r>
              <a:rPr lang="en-GB" altLang="en-US" sz="2000" dirty="0"/>
              <a:t>In many circumstances, the environment or context in which the </a:t>
            </a:r>
            <a:r>
              <a:rPr lang="en-GB" altLang="en-US" sz="2000" dirty="0">
                <a:hlinkClick r:id="rId2"/>
              </a:rPr>
              <a:t>SUT</a:t>
            </a:r>
            <a:r>
              <a:rPr lang="en-GB" altLang="en-US" sz="2000" dirty="0"/>
              <a:t> operates very much influences the </a:t>
            </a:r>
            <a:r>
              <a:rPr lang="en-GB" altLang="en-US" sz="2000" dirty="0" err="1"/>
              <a:t>behavior</a:t>
            </a:r>
            <a:r>
              <a:rPr lang="en-GB" altLang="en-US" sz="2000" dirty="0"/>
              <a:t> of the </a:t>
            </a:r>
            <a:r>
              <a:rPr lang="en-GB" altLang="en-US" sz="2000" dirty="0">
                <a:hlinkClick r:id="rId2"/>
              </a:rPr>
              <a:t>SUT</a:t>
            </a:r>
            <a:r>
              <a:rPr lang="en-GB" altLang="en-US" sz="2000" dirty="0"/>
              <a:t>. To get good enough visibility of the </a:t>
            </a:r>
            <a:r>
              <a:rPr lang="en-GB" altLang="en-US" sz="2000" dirty="0">
                <a:hlinkClick r:id="rId3"/>
              </a:rPr>
              <a:t>indirect outputs</a:t>
            </a:r>
            <a:r>
              <a:rPr lang="en-GB" altLang="en-US" sz="2000" dirty="0"/>
              <a:t> of the </a:t>
            </a:r>
            <a:r>
              <a:rPr lang="en-GB" altLang="en-US" sz="2000" dirty="0">
                <a:hlinkClick r:id="rId2"/>
              </a:rPr>
              <a:t>SUT</a:t>
            </a:r>
            <a:r>
              <a:rPr lang="en-GB" altLang="en-US" sz="2000" dirty="0"/>
              <a:t>, we may have to replace some of the context with something we can use to capture these outputs of the </a:t>
            </a:r>
            <a:r>
              <a:rPr lang="en-GB" altLang="en-US" sz="2000" dirty="0">
                <a:hlinkClick r:id="rId2"/>
              </a:rPr>
              <a:t>SUT</a:t>
            </a:r>
            <a:r>
              <a:rPr lang="en-GB" altLang="en-US" sz="2000" dirty="0"/>
              <a:t>. </a:t>
            </a:r>
          </a:p>
          <a:p>
            <a:pPr eaLnBrk="1" hangingPunct="1"/>
            <a:r>
              <a:rPr lang="en-GB" altLang="en-US" dirty="0"/>
              <a:t>Example:</a:t>
            </a:r>
          </a:p>
          <a:p>
            <a:pPr lvl="1" eaLnBrk="1" hangingPunct="1"/>
            <a:r>
              <a:rPr lang="en-GB" altLang="en-US" dirty="0"/>
              <a:t>Test that the cooler starts</a:t>
            </a:r>
            <a:br>
              <a:rPr lang="en-GB" altLang="en-US" dirty="0"/>
            </a:br>
            <a:r>
              <a:rPr lang="en-GB" altLang="en-US" dirty="0"/>
              <a:t>when the temperature is 6</a:t>
            </a:r>
            <a:br>
              <a:rPr lang="en-GB" altLang="en-US" dirty="0"/>
            </a:br>
            <a:r>
              <a:rPr lang="en-GB" altLang="en-US" dirty="0"/>
              <a:t>degrees </a:t>
            </a:r>
          </a:p>
          <a:p>
            <a:pPr lvl="2" eaLnBrk="1" hangingPunct="1"/>
            <a:r>
              <a:rPr lang="en-GB" altLang="en-US" dirty="0"/>
              <a:t>Replace cooling element with</a:t>
            </a:r>
            <a:br>
              <a:rPr lang="en-GB" altLang="en-US" dirty="0"/>
            </a:br>
            <a:r>
              <a:rPr lang="en-GB" altLang="en-US" dirty="0"/>
              <a:t>spy, that records when ‘start()’</a:t>
            </a:r>
            <a:br>
              <a:rPr lang="en-GB" altLang="en-US" dirty="0"/>
            </a:br>
            <a:r>
              <a:rPr lang="en-GB" altLang="en-US" dirty="0"/>
              <a:t>is called</a:t>
            </a:r>
            <a:r>
              <a:rPr lang="en-GB" altLang="en-US" sz="1600" dirty="0"/>
              <a:t>; verify that it was called</a:t>
            </a:r>
            <a:r>
              <a:rPr lang="en-GB" altLang="en-US" dirty="0"/>
              <a:t> </a:t>
            </a:r>
          </a:p>
        </p:txBody>
      </p:sp>
      <p:pic>
        <p:nvPicPr>
          <p:cNvPr id="2048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6205" y="2982912"/>
            <a:ext cx="4219195" cy="200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8" name="Oval 5"/>
          <p:cNvSpPr>
            <a:spLocks noChangeArrowheads="1"/>
          </p:cNvSpPr>
          <p:nvPr/>
        </p:nvSpPr>
        <p:spPr bwMode="auto">
          <a:xfrm>
            <a:off x="6902451" y="3516312"/>
            <a:ext cx="741363" cy="370417"/>
          </a:xfrm>
          <a:prstGeom prst="ellipse">
            <a:avLst/>
          </a:prstGeom>
          <a:noFill/>
          <a:ln w="28575" algn="ctr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2032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AFF3F-5E11-465E-ABD8-ED82E943E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Combining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54B19-A28C-47B0-85B7-7D4070D55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952500"/>
            <a:ext cx="8534400" cy="4318000"/>
          </a:xfrm>
        </p:spPr>
        <p:txBody>
          <a:bodyPr/>
          <a:lstStyle/>
          <a:p>
            <a:r>
              <a:rPr lang="en-US" dirty="0"/>
              <a:t>Then our test case of the Cooling, c, may look like</a:t>
            </a:r>
          </a:p>
          <a:p>
            <a:pPr lvl="1"/>
            <a:r>
              <a:rPr lang="en-US" dirty="0"/>
              <a:t>Configure ‘stub = new </a:t>
            </a:r>
            <a:r>
              <a:rPr lang="en-US" dirty="0" err="1"/>
              <a:t>TemperatureSensorStub</a:t>
            </a:r>
            <a:r>
              <a:rPr lang="en-US" dirty="0"/>
              <a:t>(6);’</a:t>
            </a:r>
          </a:p>
          <a:p>
            <a:pPr lvl="1"/>
            <a:r>
              <a:rPr lang="en-US" dirty="0"/>
              <a:t>Configure ‘spy = new </a:t>
            </a:r>
            <a:r>
              <a:rPr lang="en-US" dirty="0" err="1"/>
              <a:t>CoolingElementSpy</a:t>
            </a:r>
            <a:r>
              <a:rPr lang="en-US" dirty="0"/>
              <a:t>();’</a:t>
            </a:r>
          </a:p>
          <a:p>
            <a:pPr lvl="1"/>
            <a:r>
              <a:rPr lang="en-US" dirty="0"/>
              <a:t>Dep inject into Cooler</a:t>
            </a:r>
          </a:p>
          <a:p>
            <a:pPr lvl="2"/>
            <a:r>
              <a:rPr lang="en-US" dirty="0"/>
              <a:t>cooler = new Cooler(stub, spy);</a:t>
            </a:r>
          </a:p>
          <a:p>
            <a:pPr lvl="1"/>
            <a:r>
              <a:rPr lang="en-US" dirty="0"/>
              <a:t>Execute test</a:t>
            </a:r>
          </a:p>
          <a:p>
            <a:pPr lvl="2"/>
            <a:r>
              <a:rPr lang="en-US" dirty="0" err="1"/>
              <a:t>cooler.regulateTemperature</a:t>
            </a:r>
            <a:r>
              <a:rPr lang="en-US" dirty="0"/>
              <a:t>();	// read temp, if temp&gt;6, start cooling</a:t>
            </a:r>
          </a:p>
          <a:p>
            <a:pPr lvl="1"/>
            <a:r>
              <a:rPr lang="en-US" dirty="0"/>
              <a:t>Validate that cooling element’s start method was called</a:t>
            </a:r>
          </a:p>
          <a:p>
            <a:pPr lvl="2"/>
            <a:r>
              <a:rPr lang="en-US" dirty="0" err="1"/>
              <a:t>assertThat</a:t>
            </a:r>
            <a:r>
              <a:rPr lang="en-US" dirty="0"/>
              <a:t>(</a:t>
            </a:r>
            <a:r>
              <a:rPr lang="en-US" dirty="0" err="1"/>
              <a:t>spy.lastInvokedMethod</a:t>
            </a:r>
            <a:r>
              <a:rPr lang="en-US" dirty="0"/>
              <a:t>(), is(”start()”))</a:t>
            </a:r>
          </a:p>
          <a:p>
            <a:pPr lvl="2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EFBC5-AA8C-4D44-989F-95CE2D5D9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F9EDCE-2EC4-49BE-9BA2-3B50ABB12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134F8-DCB6-4500-94CE-C974472E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494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79070" y="944280"/>
            <a:ext cx="8763000" cy="89535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Testability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noProof="0" dirty="0"/>
              <a:t>Testability</a:t>
            </a:r>
            <a:r>
              <a:rPr lang="en-US" noProof="0" dirty="0"/>
              <a:t>: </a:t>
            </a:r>
            <a:r>
              <a:rPr lang="en-US" altLang="en-US" noProof="0" dirty="0"/>
              <a:t>Concerned with the ease with which the software can be made to demonstrate its faults</a:t>
            </a:r>
          </a:p>
          <a:p>
            <a:r>
              <a:rPr lang="en-US" altLang="en-US" noProof="0" dirty="0"/>
              <a:t>Techniques:</a:t>
            </a:r>
          </a:p>
          <a:p>
            <a:pPr lvl="1"/>
            <a:r>
              <a:rPr lang="en-US" altLang="en-US" b="1" noProof="0" dirty="0"/>
              <a:t>Testing:</a:t>
            </a:r>
            <a:endParaRPr lang="en-US" altLang="en-US" noProof="0" dirty="0"/>
          </a:p>
          <a:p>
            <a:pPr lvl="1"/>
            <a:endParaRPr lang="en-US" altLang="en-US" noProof="0" dirty="0"/>
          </a:p>
          <a:p>
            <a:pPr lvl="1"/>
            <a:endParaRPr lang="en-US" altLang="en-US" noProof="0" dirty="0"/>
          </a:p>
          <a:p>
            <a:pPr lvl="1"/>
            <a:endParaRPr lang="en-US" altLang="en-US" noProof="0" dirty="0"/>
          </a:p>
          <a:p>
            <a:pPr lvl="1"/>
            <a:r>
              <a:rPr lang="en-US" altLang="en-US" noProof="0" dirty="0"/>
              <a:t>Review</a:t>
            </a:r>
          </a:p>
          <a:p>
            <a:pPr lvl="2"/>
            <a:r>
              <a:rPr lang="en-US" altLang="en-US" dirty="0"/>
              <a:t>Manual: Structured and systematic human </a:t>
            </a:r>
            <a:r>
              <a:rPr lang="en-US" altLang="en-US" i="1" dirty="0"/>
              <a:t>reading</a:t>
            </a:r>
            <a:r>
              <a:rPr lang="en-US" altLang="en-US" dirty="0"/>
              <a:t> of programs</a:t>
            </a:r>
            <a:endParaRPr lang="en-US" altLang="en-US" noProof="0" dirty="0"/>
          </a:p>
          <a:p>
            <a:pPr lvl="2"/>
            <a:r>
              <a:rPr lang="en-US" altLang="en-US" noProof="0" dirty="0"/>
              <a:t>Static analysis: let programs analyze your program</a:t>
            </a:r>
          </a:p>
          <a:p>
            <a:pPr lvl="1"/>
            <a:r>
              <a:rPr lang="en-US" altLang="en-US" noProof="0" dirty="0"/>
              <a:t>Formal verification: make profs that you program works</a:t>
            </a:r>
          </a:p>
          <a:p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6670795-6CEE-43D8-A627-A5FCDB58BB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2552700"/>
            <a:ext cx="6667500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0713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80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8300" y="2247636"/>
            <a:ext cx="5805488" cy="2763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Mock Object</a:t>
            </a: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GB" altLang="en-US" sz="2400" dirty="0"/>
              <a:t>Context:</a:t>
            </a:r>
          </a:p>
          <a:p>
            <a:pPr lvl="1" eaLnBrk="1" hangingPunct="1"/>
            <a:r>
              <a:rPr lang="en-GB" altLang="en-US" sz="2000" dirty="0"/>
              <a:t>A test double that verifies the indirect outputs</a:t>
            </a:r>
          </a:p>
          <a:p>
            <a:pPr lvl="2" eaLnBrk="1" hangingPunct="1"/>
            <a:r>
              <a:rPr lang="en-GB" altLang="en-US" sz="1600" dirty="0"/>
              <a:t>Usually </a:t>
            </a:r>
            <a:r>
              <a:rPr lang="en-GB" altLang="en-US" sz="1600" i="1" dirty="0"/>
              <a:t>fail fast semantics</a:t>
            </a:r>
          </a:p>
          <a:p>
            <a:pPr lvl="1" eaLnBrk="1" hangingPunct="1"/>
            <a:endParaRPr lang="en-GB" altLang="en-US" sz="2000" i="1" dirty="0"/>
          </a:p>
          <a:p>
            <a:pPr eaLnBrk="1" hangingPunct="1"/>
            <a:r>
              <a:rPr lang="en-GB" altLang="en-US" sz="2400" dirty="0"/>
              <a:t>Use a mock</a:t>
            </a:r>
            <a:br>
              <a:rPr lang="en-GB" altLang="en-US" sz="2400" dirty="0"/>
            </a:br>
            <a:r>
              <a:rPr lang="en-GB" altLang="en-US" sz="2400" dirty="0"/>
              <a:t>library</a:t>
            </a:r>
          </a:p>
          <a:p>
            <a:pPr lvl="1" eaLnBrk="1" hangingPunct="1"/>
            <a:r>
              <a:rPr lang="en-GB" altLang="en-US" sz="2000" dirty="0"/>
              <a:t>Mockito, …</a:t>
            </a:r>
          </a:p>
        </p:txBody>
      </p:sp>
      <p:sp>
        <p:nvSpPr>
          <p:cNvPr id="33799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en-GB" altLang="en-US" sz="2400"/>
          </a:p>
        </p:txBody>
      </p:sp>
      <p:sp>
        <p:nvSpPr>
          <p:cNvPr id="33801" name="Oval 6"/>
          <p:cNvSpPr>
            <a:spLocks noChangeArrowheads="1"/>
          </p:cNvSpPr>
          <p:nvPr/>
        </p:nvSpPr>
        <p:spPr bwMode="auto">
          <a:xfrm>
            <a:off x="6491289" y="3239824"/>
            <a:ext cx="898525" cy="432593"/>
          </a:xfrm>
          <a:prstGeom prst="ellipse">
            <a:avLst/>
          </a:prstGeom>
          <a:noFill/>
          <a:ln w="28575" algn="ctr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33802" name="Oval 7"/>
          <p:cNvSpPr>
            <a:spLocks noChangeArrowheads="1"/>
          </p:cNvSpPr>
          <p:nvPr/>
        </p:nvSpPr>
        <p:spPr bwMode="auto">
          <a:xfrm>
            <a:off x="7035801" y="3041386"/>
            <a:ext cx="1268413" cy="267229"/>
          </a:xfrm>
          <a:prstGeom prst="ellipse">
            <a:avLst/>
          </a:prstGeom>
          <a:noFill/>
          <a:ln w="28575" algn="ctr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2DADE8-7CF5-4781-83A4-23A845AF65CC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94446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Fake Object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Context:</a:t>
            </a:r>
          </a:p>
          <a:p>
            <a:pPr lvl="1" eaLnBrk="1" hangingPunct="1"/>
            <a:r>
              <a:rPr lang="en-GB" altLang="en-US" sz="1800"/>
              <a:t>The </a:t>
            </a:r>
            <a:r>
              <a:rPr lang="en-GB" altLang="en-US" sz="1800">
                <a:hlinkClick r:id="rId2"/>
              </a:rPr>
              <a:t>SUT</a:t>
            </a:r>
            <a:r>
              <a:rPr lang="en-GB" altLang="en-US" sz="1800"/>
              <a:t> often depend on other components or systems. The interactions with these other components may be necessary but the side-effects of these interactions as implemented by the real </a:t>
            </a:r>
            <a:r>
              <a:rPr lang="en-GB" altLang="en-US" sz="1800">
                <a:hlinkClick r:id="rId3"/>
              </a:rPr>
              <a:t>depended-on component (DOC)</a:t>
            </a:r>
            <a:r>
              <a:rPr lang="en-GB" altLang="en-US" sz="1800"/>
              <a:t>, may be unnecessary or even detrimental. A </a:t>
            </a:r>
            <a:r>
              <a:rPr lang="en-GB" altLang="en-US" sz="1800" i="1"/>
              <a:t>Fake Object</a:t>
            </a:r>
            <a:r>
              <a:rPr lang="en-GB" altLang="en-US" sz="1800"/>
              <a:t> is a much simpler and lighter weight implementation of the functionality provided by the </a:t>
            </a:r>
            <a:r>
              <a:rPr lang="en-GB" altLang="en-US" sz="1800">
                <a:hlinkClick r:id="rId3"/>
              </a:rPr>
              <a:t>DOC</a:t>
            </a:r>
            <a:r>
              <a:rPr lang="en-GB" altLang="en-US" sz="1800"/>
              <a:t> without the side effects we choose to do without. </a:t>
            </a:r>
          </a:p>
        </p:txBody>
      </p:sp>
      <p:pic>
        <p:nvPicPr>
          <p:cNvPr id="2765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563" y="3135312"/>
            <a:ext cx="4876800" cy="2389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56" name="Oval 5"/>
          <p:cNvSpPr>
            <a:spLocks noChangeArrowheads="1"/>
          </p:cNvSpPr>
          <p:nvPr/>
        </p:nvSpPr>
        <p:spPr bwMode="auto">
          <a:xfrm>
            <a:off x="7726363" y="3549386"/>
            <a:ext cx="766762" cy="473604"/>
          </a:xfrm>
          <a:prstGeom prst="ellipse">
            <a:avLst/>
          </a:prstGeom>
          <a:noFill/>
          <a:ln w="28575" algn="ctr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0430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BB54-ED7D-43B0-A6C5-22FF9D330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Microservice</a:t>
            </a:r>
            <a:r>
              <a:rPr lang="da-DK" dirty="0"/>
              <a:t> </a:t>
            </a:r>
            <a:r>
              <a:rPr lang="da-DK" dirty="0" err="1"/>
              <a:t>Context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850CD-7B12-40A9-AEE6-B13F311E7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Meszaros’ terminology is founded in a ‘single system’ assumption</a:t>
            </a:r>
          </a:p>
          <a:p>
            <a:pPr lvl="1"/>
            <a:r>
              <a:rPr lang="da-DK" i="1" dirty="0"/>
              <a:t>I inject a FakeDB implementation of the Database interface, and test my Inventory </a:t>
            </a:r>
            <a:r>
              <a:rPr lang="da-DK" i="1" dirty="0" err="1"/>
              <a:t>implementation</a:t>
            </a:r>
            <a:r>
              <a:rPr lang="da-DK" i="1" dirty="0"/>
              <a:t> using that…</a:t>
            </a:r>
          </a:p>
          <a:p>
            <a:r>
              <a:rPr lang="da-DK" dirty="0"/>
              <a:t>But the terminology is </a:t>
            </a:r>
            <a:r>
              <a:rPr lang="da-DK" i="1" dirty="0"/>
              <a:t>independent</a:t>
            </a:r>
            <a:r>
              <a:rPr lang="da-DK" dirty="0"/>
              <a:t> of the </a:t>
            </a:r>
            <a:r>
              <a:rPr lang="da-DK" i="1" dirty="0"/>
              <a:t>connector </a:t>
            </a:r>
            <a:r>
              <a:rPr lang="da-DK" dirty="0"/>
              <a:t>between the client and the server</a:t>
            </a:r>
          </a:p>
          <a:p>
            <a:pPr lvl="1"/>
            <a:r>
              <a:rPr lang="da-DK" dirty="0"/>
              <a:t>In-process method call connector</a:t>
            </a:r>
          </a:p>
          <a:p>
            <a:pPr lvl="1"/>
            <a:r>
              <a:rPr lang="da-DK" dirty="0"/>
              <a:t>Out-of-process REST call connector</a:t>
            </a:r>
          </a:p>
          <a:p>
            <a:r>
              <a:rPr lang="da-DK" dirty="0"/>
              <a:t>So – the stub can be</a:t>
            </a:r>
          </a:p>
          <a:p>
            <a:pPr lvl="1"/>
            <a:r>
              <a:rPr lang="da-DK" dirty="0"/>
              <a:t>Java stub implementation </a:t>
            </a:r>
          </a:p>
          <a:p>
            <a:pPr lvl="1"/>
            <a:r>
              <a:rPr lang="da-DK" dirty="0"/>
              <a:t>A remote service that provides stub values (ala Mountebank)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E2A1D-0551-4885-8DDA-83F179E31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DF38E-EA35-4C13-8F15-0AE5672CE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9AA906-6714-480C-BFC9-98BEF3A95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9519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Summary</a:t>
            </a:r>
          </a:p>
        </p:txBody>
      </p:sp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b="1"/>
              <a:t>Test Doubles</a:t>
            </a:r>
            <a:r>
              <a:rPr lang="en-GB" altLang="en-US" b="1" i="1"/>
              <a:t> </a:t>
            </a:r>
            <a:r>
              <a:rPr lang="en-GB" altLang="en-US"/>
              <a:t>allow you to get access to, inspect, and verify indirect input and output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 b="1"/>
              <a:t>Stub:</a:t>
            </a:r>
            <a:r>
              <a:rPr lang="en-GB" altLang="en-US"/>
              <a:t> focus on indirect input</a:t>
            </a:r>
          </a:p>
          <a:p>
            <a:pPr eaLnBrk="1" hangingPunct="1"/>
            <a:r>
              <a:rPr lang="en-GB" altLang="en-US" b="1"/>
              <a:t>Spy:</a:t>
            </a:r>
            <a:r>
              <a:rPr lang="en-GB" altLang="en-US" b="1" i="1"/>
              <a:t> </a:t>
            </a:r>
            <a:r>
              <a:rPr lang="en-GB" altLang="en-US"/>
              <a:t> focus on indirect output (record/verify)</a:t>
            </a:r>
          </a:p>
          <a:p>
            <a:pPr eaLnBrk="1" hangingPunct="1"/>
            <a:r>
              <a:rPr lang="en-GB" altLang="en-US" b="1"/>
              <a:t>Mock:</a:t>
            </a:r>
            <a:r>
              <a:rPr lang="en-GB" altLang="en-US"/>
              <a:t> focus on indirect output (fail fast)</a:t>
            </a:r>
          </a:p>
          <a:p>
            <a:pPr lvl="1" eaLnBrk="1" hangingPunct="1"/>
            <a:r>
              <a:rPr lang="en-GB" altLang="en-US"/>
              <a:t>frameworks to generate doubles dynamically</a:t>
            </a:r>
          </a:p>
          <a:p>
            <a:pPr eaLnBrk="1" hangingPunct="1"/>
            <a:r>
              <a:rPr lang="en-GB" altLang="en-US" b="1"/>
              <a:t>Fake object:</a:t>
            </a:r>
            <a:r>
              <a:rPr lang="en-GB" altLang="en-US"/>
              <a:t> light-weight semi-realistic behaviour</a:t>
            </a:r>
            <a:endParaRPr lang="en-GB" altLang="en-US" b="1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2075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0732C-B3F5-4124-AF32-428DD5C1F5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The Long Version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C6FC96-256A-4CD2-8A58-310A33B1D0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583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Test Stub</a:t>
            </a:r>
          </a:p>
        </p:txBody>
      </p:sp>
      <p:sp>
        <p:nvSpPr>
          <p:cNvPr id="12294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93077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Test Stub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Context</a:t>
            </a:r>
          </a:p>
          <a:p>
            <a:pPr lvl="1" eaLnBrk="1" hangingPunct="1"/>
            <a:r>
              <a:rPr lang="en-GB" altLang="en-US" sz="2000" dirty="0"/>
              <a:t>In many circumstances, the environment or context in which the </a:t>
            </a:r>
            <a:r>
              <a:rPr lang="en-GB" altLang="en-US" sz="2000" dirty="0">
                <a:hlinkClick r:id="rId3"/>
              </a:rPr>
              <a:t>system under test (SUT)</a:t>
            </a:r>
            <a:r>
              <a:rPr lang="en-GB" altLang="en-US" sz="2000" dirty="0"/>
              <a:t> operates very much influences the </a:t>
            </a:r>
            <a:r>
              <a:rPr lang="en-GB" altLang="en-US" sz="2000" dirty="0" err="1"/>
              <a:t>behavior</a:t>
            </a:r>
            <a:r>
              <a:rPr lang="en-GB" altLang="en-US" sz="2000" dirty="0"/>
              <a:t> of the </a:t>
            </a:r>
            <a:r>
              <a:rPr lang="en-GB" altLang="en-US" sz="2000" dirty="0">
                <a:hlinkClick r:id="rId3"/>
              </a:rPr>
              <a:t>SUT</a:t>
            </a:r>
            <a:r>
              <a:rPr lang="en-GB" altLang="en-US" sz="2000" dirty="0"/>
              <a:t>. To get good enough control over the </a:t>
            </a:r>
            <a:r>
              <a:rPr lang="en-GB" altLang="en-US" sz="2000" dirty="0">
                <a:hlinkClick r:id="rId4"/>
              </a:rPr>
              <a:t>indirect inputs</a:t>
            </a:r>
            <a:r>
              <a:rPr lang="en-GB" altLang="en-US" sz="2000" dirty="0"/>
              <a:t> of the </a:t>
            </a:r>
            <a:r>
              <a:rPr lang="en-GB" altLang="en-US" sz="2000" dirty="0">
                <a:hlinkClick r:id="rId3"/>
              </a:rPr>
              <a:t>SUT</a:t>
            </a:r>
            <a:r>
              <a:rPr lang="en-GB" altLang="en-US" sz="2000" dirty="0"/>
              <a:t>, we may have to replace some of the context with something we can control, a </a:t>
            </a:r>
            <a:r>
              <a:rPr lang="en-GB" altLang="en-US" sz="2000" i="1" dirty="0"/>
              <a:t>Test Stub</a:t>
            </a:r>
            <a:r>
              <a:rPr lang="en-GB" altLang="en-US" sz="2000" dirty="0"/>
              <a:t>.</a:t>
            </a:r>
            <a:r>
              <a:rPr lang="en-GB" altLang="en-US" dirty="0"/>
              <a:t> </a:t>
            </a:r>
          </a:p>
          <a:p>
            <a:pPr eaLnBrk="1" hangingPunct="1"/>
            <a:r>
              <a:rPr lang="en-GB" altLang="en-US" dirty="0"/>
              <a:t>Examples:</a:t>
            </a:r>
          </a:p>
          <a:p>
            <a:pPr lvl="1" eaLnBrk="1" hangingPunct="1"/>
            <a:r>
              <a:rPr lang="en-GB" altLang="en-US" dirty="0"/>
              <a:t>?</a:t>
            </a:r>
          </a:p>
        </p:txBody>
      </p:sp>
      <p:pic>
        <p:nvPicPr>
          <p:cNvPr id="1331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214" y="3124729"/>
            <a:ext cx="4084637" cy="2078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20" name="Oval 5"/>
          <p:cNvSpPr>
            <a:spLocks noChangeArrowheads="1"/>
          </p:cNvSpPr>
          <p:nvPr/>
        </p:nvSpPr>
        <p:spPr bwMode="auto">
          <a:xfrm>
            <a:off x="7196138" y="4349750"/>
            <a:ext cx="850900" cy="281782"/>
          </a:xfrm>
          <a:prstGeom prst="ellipse">
            <a:avLst/>
          </a:prstGeom>
          <a:noFill/>
          <a:ln w="28575" algn="ctr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8373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Test Stub Examples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Typical examples are</a:t>
            </a:r>
          </a:p>
          <a:p>
            <a:pPr lvl="1" eaLnBrk="1" hangingPunct="1"/>
            <a:endParaRPr lang="en-GB" altLang="en-US"/>
          </a:p>
          <a:p>
            <a:pPr lvl="1" eaLnBrk="1" hangingPunct="1"/>
            <a:r>
              <a:rPr lang="en-GB" altLang="en-US"/>
              <a:t>Stubbing sensors or hardware</a:t>
            </a:r>
          </a:p>
          <a:p>
            <a:pPr lvl="2" eaLnBrk="1" hangingPunct="1"/>
            <a:r>
              <a:rPr lang="en-GB" altLang="en-US"/>
              <a:t>In a meteorological system it is important to test wind calculations over north when the wind direction changes from 359 degrees to 0 degrees.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Stubbing random behaviour</a:t>
            </a:r>
          </a:p>
          <a:p>
            <a:pPr lvl="2" eaLnBrk="1" hangingPunct="1"/>
            <a:r>
              <a:rPr lang="en-US" altLang="en-US"/>
              <a:t>A dice must be put under test control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4419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Stub variations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i="1"/>
              <a:t>Responder</a:t>
            </a:r>
          </a:p>
          <a:p>
            <a:pPr lvl="1" eaLnBrk="1" hangingPunct="1"/>
            <a:r>
              <a:rPr lang="en-GB" altLang="en-US"/>
              <a:t>used to inject </a:t>
            </a:r>
            <a:r>
              <a:rPr lang="en-GB" altLang="en-US" b="1"/>
              <a:t>valid</a:t>
            </a:r>
            <a:r>
              <a:rPr lang="en-GB" altLang="en-US"/>
              <a:t> indirect inputs: </a:t>
            </a:r>
            <a:r>
              <a:rPr lang="en-GB" altLang="en-US" i="1"/>
              <a:t>happy paths</a:t>
            </a:r>
          </a:p>
          <a:p>
            <a:pPr eaLnBrk="1" hangingPunct="1"/>
            <a:r>
              <a:rPr lang="en-GB" altLang="en-US" i="1"/>
              <a:t>Saboteur</a:t>
            </a:r>
          </a:p>
          <a:p>
            <a:pPr lvl="1" eaLnBrk="1" hangingPunct="1"/>
            <a:r>
              <a:rPr lang="en-GB" altLang="en-US"/>
              <a:t>used to inject </a:t>
            </a:r>
            <a:r>
              <a:rPr lang="en-GB" altLang="en-US" b="1"/>
              <a:t>invalid</a:t>
            </a:r>
            <a:r>
              <a:rPr lang="en-GB" altLang="en-US"/>
              <a:t> indirect inputs</a:t>
            </a:r>
          </a:p>
          <a:p>
            <a:pPr eaLnBrk="1" hangingPunct="1"/>
            <a:r>
              <a:rPr lang="en-GB" altLang="en-US" i="1"/>
              <a:t>Temporary Test Stub</a:t>
            </a:r>
          </a:p>
          <a:p>
            <a:pPr lvl="1" eaLnBrk="1" hangingPunct="1"/>
            <a:r>
              <a:rPr lang="en-GB" altLang="en-US"/>
              <a:t>a stand in for a </a:t>
            </a:r>
            <a:r>
              <a:rPr lang="en-GB" altLang="en-US" i="1"/>
              <a:t>not-yet-implemented</a:t>
            </a:r>
            <a:r>
              <a:rPr lang="en-GB" altLang="en-US"/>
              <a:t> DOC – the first TDD production code implementation is always of this kind.</a:t>
            </a:r>
          </a:p>
          <a:p>
            <a:pPr lvl="2" eaLnBrk="1" hangingPunct="1"/>
            <a:r>
              <a:rPr lang="en-GB" altLang="en-US"/>
              <a:t>this is what I called a </a:t>
            </a:r>
            <a:r>
              <a:rPr lang="en-GB" altLang="en-US" i="1"/>
              <a:t>stub </a:t>
            </a:r>
            <a:r>
              <a:rPr lang="en-GB" altLang="en-US"/>
              <a:t>in my book...</a:t>
            </a:r>
          </a:p>
          <a:p>
            <a:pPr eaLnBrk="1" hangingPunct="1"/>
            <a:r>
              <a:rPr lang="en-GB" altLang="en-US" i="1"/>
              <a:t>Entity Chain Snipping</a:t>
            </a:r>
          </a:p>
          <a:p>
            <a:pPr lvl="1" eaLnBrk="1" hangingPunct="1"/>
            <a:r>
              <a:rPr lang="en-GB" altLang="en-US"/>
              <a:t>replace a network of objects with a single one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8483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/>
              <a:t>Example 1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altLang="da-DK"/>
              <a:t>In Net4Care we generate XML documents representing telemedicine measurements</a:t>
            </a:r>
          </a:p>
          <a:p>
            <a:pPr lvl="1"/>
            <a:r>
              <a:rPr lang="da-DK" altLang="da-DK" i="1"/>
              <a:t>Nancy has measured her weight to 77.0 kg</a:t>
            </a:r>
            <a:endParaRPr lang="da-DK" altLang="da-DK"/>
          </a:p>
          <a:p>
            <a:r>
              <a:rPr lang="da-DK" altLang="da-DK"/>
              <a:t>The format is PHMR, a document with a unique ID, generated at the time of creation</a:t>
            </a:r>
          </a:p>
          <a:p>
            <a:pPr lvl="1"/>
            <a:r>
              <a:rPr lang="en-US" altLang="da-DK" sz="1100">
                <a:latin typeface="Lucida Console" pitchFamily="49" charset="0"/>
              </a:rPr>
              <a:t>&lt;id root="</a:t>
            </a:r>
            <a:r>
              <a:rPr lang="en-US" altLang="da-DK" sz="1100" b="1">
                <a:latin typeface="Lucida Console" pitchFamily="49" charset="0"/>
              </a:rPr>
              <a:t>2.16.840.1.113883.3.4208</a:t>
            </a:r>
            <a:r>
              <a:rPr lang="en-US" altLang="da-DK" sz="1100">
                <a:latin typeface="Lucida Console" pitchFamily="49" charset="0"/>
              </a:rPr>
              <a:t>" extension="</a:t>
            </a:r>
            <a:r>
              <a:rPr lang="en-US" altLang="da-DK" sz="1100" b="1">
                <a:latin typeface="Lucida Console" pitchFamily="49" charset="0"/>
              </a:rPr>
              <a:t>aa2386d0-79ea-11e3-981f-0800200c9a66</a:t>
            </a:r>
            <a:r>
              <a:rPr lang="en-US" altLang="da-DK" sz="1100">
                <a:latin typeface="Lucida Console" pitchFamily="49" charset="0"/>
              </a:rPr>
              <a:t>"/&gt;</a:t>
            </a:r>
          </a:p>
          <a:p>
            <a:r>
              <a:rPr lang="en-US" altLang="da-DK"/>
              <a:t>However, comparing with ‘expected’ does not like random IDs </a:t>
            </a:r>
            <a:r>
              <a:rPr lang="en-US" altLang="da-DK">
                <a:sym typeface="Wingdings" pitchFamily="2" charset="2"/>
              </a:rPr>
              <a:t></a:t>
            </a:r>
          </a:p>
          <a:p>
            <a:r>
              <a:rPr lang="en-US" altLang="da-DK">
                <a:sym typeface="Wingdings" pitchFamily="2" charset="2"/>
              </a:rPr>
              <a:t>Solution</a:t>
            </a:r>
          </a:p>
          <a:p>
            <a:pPr lvl="1"/>
            <a:r>
              <a:rPr lang="en-US" altLang="da-DK">
                <a:sym typeface="Wingdings" pitchFamily="2" charset="2"/>
              </a:rPr>
              <a:t>A UUIDStrategy interface, with a </a:t>
            </a:r>
            <a:r>
              <a:rPr lang="en-US" altLang="da-DK" i="1">
                <a:sym typeface="Wingdings" pitchFamily="2" charset="2"/>
              </a:rPr>
              <a:t>responder</a:t>
            </a:r>
            <a:r>
              <a:rPr lang="en-US" altLang="da-DK">
                <a:sym typeface="Wingdings" pitchFamily="2" charset="2"/>
              </a:rPr>
              <a:t> implementation</a:t>
            </a:r>
            <a:endParaRPr lang="da-DK" altLang="da-DK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542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FF516-5876-475B-918B-F0656464F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Failure and Defects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5CCA8-F7A1-4334-BB4E-44B8532E7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What we observe when testing</a:t>
            </a:r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Why we observe it – the cause</a:t>
            </a:r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 err="1"/>
              <a:t>På</a:t>
            </a:r>
            <a:r>
              <a:rPr lang="en-US" noProof="0" dirty="0"/>
              <a:t> </a:t>
            </a:r>
            <a:r>
              <a:rPr lang="en-US" noProof="0" dirty="0" err="1"/>
              <a:t>dansk</a:t>
            </a:r>
            <a:r>
              <a:rPr lang="en-US" noProof="0" dirty="0"/>
              <a:t>: </a:t>
            </a:r>
            <a:r>
              <a:rPr lang="en-US" noProof="0" dirty="0" err="1"/>
              <a:t>Fejl</a:t>
            </a:r>
            <a:r>
              <a:rPr lang="en-US" noProof="0" dirty="0"/>
              <a:t> og </a:t>
            </a:r>
            <a:r>
              <a:rPr lang="en-US" noProof="0" dirty="0" err="1"/>
              <a:t>fejl</a:t>
            </a:r>
            <a:r>
              <a:rPr lang="en-US" noProof="0" dirty="0"/>
              <a:t> </a:t>
            </a:r>
            <a:r>
              <a:rPr lang="en-US" noProof="0" dirty="0">
                <a:sym typeface="Wingdings" panose="05000000000000000000" pitchFamily="2" charset="2"/>
              </a:rPr>
              <a:t>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1A2E91-D199-425C-9EC0-E9F5DD166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92D113-0B84-43F0-9702-8C4378AA7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2C00E-6D94-4540-A7AE-984244198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D363F1-9006-4B06-84C6-AC2C46D846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62100"/>
            <a:ext cx="7115175" cy="11334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E02AAA6-FB76-4C1E-A466-FB530FC8FC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271541"/>
            <a:ext cx="711517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8706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/>
              <a:t>Example 2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altLang="da-DK"/>
              <a:t>In EcoSense Karibu the daemons </a:t>
            </a:r>
            <a:r>
              <a:rPr lang="da-DK" altLang="da-DK" sz="2000"/>
              <a:t>(responsible for fetching messages from our MessageQueue, converting them to JSON, and storing them in MongoDB)</a:t>
            </a:r>
            <a:r>
              <a:rPr lang="da-DK" altLang="da-DK"/>
              <a:t>, must react properly on MQ exceptions (ie. do a ”fail over”)</a:t>
            </a:r>
          </a:p>
          <a:p>
            <a:pPr lvl="1"/>
            <a:r>
              <a:rPr lang="da-DK" altLang="da-DK"/>
              <a:t>Introduce a </a:t>
            </a:r>
            <a:r>
              <a:rPr lang="da-DK" altLang="da-DK" i="1"/>
              <a:t>PollingConsumer</a:t>
            </a:r>
            <a:r>
              <a:rPr lang="da-DK" altLang="da-DK"/>
              <a:t> interface</a:t>
            </a:r>
          </a:p>
          <a:p>
            <a:pPr lvl="2"/>
            <a:r>
              <a:rPr lang="da-DK" altLang="da-DK"/>
              <a:t>A RabbitMQ implementation</a:t>
            </a:r>
          </a:p>
          <a:p>
            <a:pPr lvl="2"/>
            <a:r>
              <a:rPr lang="da-DK" altLang="da-DK"/>
              <a:t>A Saboteur implementation – that </a:t>
            </a:r>
            <a:r>
              <a:rPr lang="da-DK" altLang="da-DK" i="1"/>
              <a:t>will</a:t>
            </a:r>
            <a:r>
              <a:rPr lang="da-DK" altLang="da-DK"/>
              <a:t> throw exceptions</a:t>
            </a:r>
          </a:p>
        </p:txBody>
      </p:sp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93825" y="3395928"/>
            <a:ext cx="6427788" cy="215238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cap="flat" cmpd="sng" algn="ctr">
                <a:solidFill>
                  <a:srgbClr val="CC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</p:pic>
      <p:cxnSp>
        <p:nvCxnSpPr>
          <p:cNvPr id="17416" name="Straight Connector 7"/>
          <p:cNvCxnSpPr>
            <a:cxnSpLocks noChangeShapeType="1"/>
          </p:cNvCxnSpPr>
          <p:nvPr/>
        </p:nvCxnSpPr>
        <p:spPr bwMode="auto">
          <a:xfrm>
            <a:off x="2413000" y="3664479"/>
            <a:ext cx="1633538" cy="0"/>
          </a:xfrm>
          <a:prstGeom prst="line">
            <a:avLst/>
          </a:prstGeom>
          <a:noFill/>
          <a:ln w="28575" algn="ctr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6543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Test Stub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Conclusion:</a:t>
            </a:r>
          </a:p>
          <a:p>
            <a:pPr lvl="1" eaLnBrk="1" hangingPunct="1"/>
            <a:r>
              <a:rPr lang="en-GB" altLang="en-US"/>
              <a:t>the primary purpose of the stub is</a:t>
            </a:r>
          </a:p>
          <a:p>
            <a:pPr lvl="1" eaLnBrk="1" hangingPunct="1"/>
            <a:endParaRPr lang="en-GB" altLang="en-US"/>
          </a:p>
          <a:p>
            <a:pPr lvl="1" eaLnBrk="1" hangingPunct="1"/>
            <a:r>
              <a:rPr lang="en-GB" altLang="en-US" i="1"/>
              <a:t>to control the UUT’s input space</a:t>
            </a:r>
          </a:p>
          <a:p>
            <a:pPr lvl="1" eaLnBrk="1" hangingPunct="1"/>
            <a:endParaRPr lang="en-GB" altLang="en-US" i="1"/>
          </a:p>
          <a:p>
            <a:pPr eaLnBrk="1" hangingPunct="1"/>
            <a:r>
              <a:rPr lang="en-GB" altLang="en-US"/>
              <a:t>that is</a:t>
            </a:r>
          </a:p>
          <a:p>
            <a:pPr lvl="1" eaLnBrk="1" hangingPunct="1"/>
            <a:r>
              <a:rPr lang="en-GB" altLang="en-US"/>
              <a:t>we get </a:t>
            </a:r>
            <a:r>
              <a:rPr lang="en-GB" altLang="en-US" i="1"/>
              <a:t>testing control over the input space + environment in order to specify test cases</a:t>
            </a:r>
            <a:r>
              <a:rPr lang="en-GB" altLang="en-US"/>
              <a:t> </a:t>
            </a:r>
          </a:p>
          <a:p>
            <a:pPr lvl="2" eaLnBrk="1" hangingPunct="1"/>
            <a:r>
              <a:rPr lang="en-GB" altLang="en-US"/>
              <a:t>= (input, environment, expected output).</a:t>
            </a:r>
          </a:p>
          <a:p>
            <a:pPr lvl="1" eaLnBrk="1" hangingPunct="1"/>
            <a:r>
              <a:rPr lang="en-GB" altLang="en-US"/>
              <a:t>usually has methods/means for the test to </a:t>
            </a:r>
            <a:r>
              <a:rPr lang="en-GB" altLang="en-US" i="1"/>
              <a:t>specify the returned indirect inputs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9616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Test Spy</a:t>
            </a:r>
          </a:p>
        </p:txBody>
      </p:sp>
      <p:sp>
        <p:nvSpPr>
          <p:cNvPr id="19462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8541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Test Spy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Context:</a:t>
            </a:r>
          </a:p>
          <a:p>
            <a:pPr lvl="1" eaLnBrk="1" hangingPunct="1"/>
            <a:r>
              <a:rPr lang="en-GB" altLang="en-US" sz="2000"/>
              <a:t>In many circumstances, the environment or context in which the </a:t>
            </a:r>
            <a:r>
              <a:rPr lang="en-GB" altLang="en-US" sz="2000">
                <a:hlinkClick r:id="rId2"/>
              </a:rPr>
              <a:t>SUT</a:t>
            </a:r>
            <a:r>
              <a:rPr lang="en-GB" altLang="en-US" sz="2000"/>
              <a:t> operates very much influences the behavior of the </a:t>
            </a:r>
            <a:r>
              <a:rPr lang="en-GB" altLang="en-US" sz="2000">
                <a:hlinkClick r:id="rId2"/>
              </a:rPr>
              <a:t>SUT</a:t>
            </a:r>
            <a:r>
              <a:rPr lang="en-GB" altLang="en-US" sz="2000"/>
              <a:t>. To get good enough visibility of the </a:t>
            </a:r>
            <a:r>
              <a:rPr lang="en-GB" altLang="en-US" sz="2000">
                <a:hlinkClick r:id="rId3"/>
              </a:rPr>
              <a:t>indirect outputs</a:t>
            </a:r>
            <a:r>
              <a:rPr lang="en-GB" altLang="en-US" sz="2000"/>
              <a:t> of the </a:t>
            </a:r>
            <a:r>
              <a:rPr lang="en-GB" altLang="en-US" sz="2000">
                <a:hlinkClick r:id="rId2"/>
              </a:rPr>
              <a:t>SUT</a:t>
            </a:r>
            <a:r>
              <a:rPr lang="en-GB" altLang="en-US" sz="2000"/>
              <a:t>, we may have to replace some of the context with something we can use to capture these outputs of the </a:t>
            </a:r>
            <a:r>
              <a:rPr lang="en-GB" altLang="en-US" sz="2000">
                <a:hlinkClick r:id="rId2"/>
              </a:rPr>
              <a:t>SUT</a:t>
            </a:r>
            <a:r>
              <a:rPr lang="en-GB" altLang="en-US" sz="2000"/>
              <a:t>. </a:t>
            </a:r>
          </a:p>
        </p:txBody>
      </p:sp>
      <p:pic>
        <p:nvPicPr>
          <p:cNvPr id="2048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0151" y="2866761"/>
            <a:ext cx="5019675" cy="2389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8" name="Oval 5"/>
          <p:cNvSpPr>
            <a:spLocks noChangeArrowheads="1"/>
          </p:cNvSpPr>
          <p:nvPr/>
        </p:nvSpPr>
        <p:spPr bwMode="auto">
          <a:xfrm>
            <a:off x="6902451" y="3516312"/>
            <a:ext cx="741363" cy="370417"/>
          </a:xfrm>
          <a:prstGeom prst="ellipse">
            <a:avLst/>
          </a:prstGeom>
          <a:noFill/>
          <a:ln w="28575" algn="ctr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9774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Test Spy Examples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A Test Spy can</a:t>
            </a:r>
          </a:p>
          <a:p>
            <a:pPr lvl="1" eaLnBrk="1" hangingPunct="1"/>
            <a:r>
              <a:rPr lang="en-GB" altLang="en-US"/>
              <a:t>record the parameters passed to it</a:t>
            </a:r>
          </a:p>
          <a:p>
            <a:pPr lvl="2" eaLnBrk="1" hangingPunct="1"/>
            <a:r>
              <a:rPr lang="en-GB" altLang="en-US"/>
              <a:t>verify indirect computed output equals expected</a:t>
            </a:r>
          </a:p>
          <a:p>
            <a:pPr lvl="1" eaLnBrk="1" hangingPunct="1"/>
            <a:r>
              <a:rPr lang="en-GB" altLang="en-US"/>
              <a:t>the order in which DOC methods were called</a:t>
            </a:r>
          </a:p>
          <a:p>
            <a:pPr lvl="2" eaLnBrk="1" hangingPunct="1"/>
            <a:r>
              <a:rPr lang="en-GB" altLang="en-US"/>
              <a:t>verify the protocol between UUT and DOC</a:t>
            </a:r>
          </a:p>
          <a:p>
            <a:pPr lvl="2" eaLnBrk="1" hangingPunct="1"/>
            <a:endParaRPr lang="en-GB" altLang="en-US"/>
          </a:p>
          <a:p>
            <a:pPr eaLnBrk="1" hangingPunct="1"/>
            <a:r>
              <a:rPr lang="en-GB" altLang="en-US"/>
              <a:t>A Test Spy does not fail, it merely records interaction.</a:t>
            </a:r>
          </a:p>
          <a:p>
            <a:pPr eaLnBrk="1" hangingPunct="1"/>
            <a:r>
              <a:rPr lang="en-GB" altLang="en-US"/>
              <a:t>The Spy is inspected after the test execution in order to verify that indirect output was correct.</a:t>
            </a:r>
          </a:p>
          <a:p>
            <a:pPr lvl="1" eaLnBrk="1" hangingPunct="1"/>
            <a:endParaRPr lang="en-GB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248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Implementation notes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Test Spy inspection variations:</a:t>
            </a:r>
          </a:p>
          <a:p>
            <a:pPr eaLnBrk="1" hangingPunct="1"/>
            <a:r>
              <a:rPr lang="en-GB" altLang="en-US" i="1"/>
              <a:t>Retrieval interface:</a:t>
            </a:r>
          </a:p>
          <a:p>
            <a:pPr lvl="1" eaLnBrk="1" hangingPunct="1"/>
            <a:r>
              <a:rPr lang="en-GB" altLang="en-US"/>
              <a:t>The spy must have additional methods to extract the stored indirect output</a:t>
            </a:r>
          </a:p>
          <a:p>
            <a:pPr eaLnBrk="1" hangingPunct="1"/>
            <a:r>
              <a:rPr lang="en-GB" altLang="en-US" i="1"/>
              <a:t>Self Shunt:</a:t>
            </a:r>
          </a:p>
          <a:p>
            <a:pPr lvl="1" eaLnBrk="1" hangingPunct="1"/>
            <a:r>
              <a:rPr lang="en-GB" altLang="en-US"/>
              <a:t>The test case class itself implements the DOC interface and is thus feed the indirect output directly to be cached in local variables</a:t>
            </a:r>
          </a:p>
          <a:p>
            <a:pPr eaLnBrk="1" hangingPunct="1"/>
            <a:r>
              <a:rPr lang="en-GB" altLang="en-US" i="1"/>
              <a:t>Inner Test Double</a:t>
            </a:r>
          </a:p>
          <a:p>
            <a:pPr lvl="1" eaLnBrk="1" hangingPunct="1"/>
            <a:r>
              <a:rPr lang="en-GB" altLang="en-US"/>
              <a:t>use an inner anonymous class as self shunt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68661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Examples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A classic example is an abstraction that communicates state changes via the Observer pattern</a:t>
            </a:r>
          </a:p>
          <a:p>
            <a:pPr lvl="1" eaLnBrk="1" hangingPunct="1"/>
            <a:r>
              <a:rPr lang="en-GB" altLang="en-US"/>
              <a:t>observer notification is an (important!) side-effect of state-changing method calls, but it is </a:t>
            </a:r>
            <a:r>
              <a:rPr lang="en-GB" altLang="en-US" i="1"/>
              <a:t>not</a:t>
            </a:r>
            <a:r>
              <a:rPr lang="en-GB" altLang="en-US"/>
              <a:t> externally visible: it is </a:t>
            </a:r>
            <a:r>
              <a:rPr lang="en-GB" altLang="en-US" i="1"/>
              <a:t>indirect output</a:t>
            </a:r>
          </a:p>
          <a:p>
            <a:pPr lvl="1" eaLnBrk="1" hangingPunct="1"/>
            <a:endParaRPr lang="en-GB" altLang="en-US"/>
          </a:p>
          <a:p>
            <a:pPr lvl="1" eaLnBrk="1" hangingPunct="1"/>
            <a:r>
              <a:rPr lang="en-GB" altLang="en-US"/>
              <a:t>register a SpyListener that counts the number of observer updates received.</a:t>
            </a:r>
          </a:p>
          <a:p>
            <a:pPr lvl="1" eaLnBrk="1" hangingPunct="1"/>
            <a:endParaRPr lang="en-GB" altLang="en-US"/>
          </a:p>
          <a:p>
            <a:pPr lvl="1" eaLnBrk="1" hangingPunct="1"/>
            <a:endParaRPr lang="en-GB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03932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Examples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Gerry: An artificial Backgammon player</a:t>
            </a:r>
          </a:p>
          <a:p>
            <a:pPr lvl="1" eaLnBrk="1" hangingPunct="1"/>
            <a:r>
              <a:rPr lang="en-GB" altLang="en-US"/>
              <a:t>for all valid moves given board and dice</a:t>
            </a:r>
          </a:p>
          <a:p>
            <a:pPr lvl="2" eaLnBrk="1" hangingPunct="1"/>
            <a:r>
              <a:rPr lang="en-GB" altLang="en-US"/>
              <a:t>make move, compute value of board</a:t>
            </a:r>
          </a:p>
          <a:p>
            <a:pPr lvl="2" eaLnBrk="1" hangingPunct="1"/>
            <a:r>
              <a:rPr lang="en-GB" altLang="en-US"/>
              <a:t>if (value &gt; bestvalue) { remember this move; }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But does it compute the proper moves? Is it really the best move that is taken?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>
                <a:latin typeface="Lucida Console" pitchFamily="49" charset="0"/>
              </a:rPr>
              <a:t>movehook.considerMove(move);</a:t>
            </a:r>
          </a:p>
          <a:p>
            <a:pPr eaLnBrk="1" hangingPunct="1"/>
            <a:r>
              <a:rPr lang="en-GB" altLang="en-US"/>
              <a:t>normally considerMove is the empty method.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8272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/>
              <a:t>Examples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altLang="da-DK"/>
              <a:t>EcoSense Karibu daemons of course log special situations like detected failures of nodes. </a:t>
            </a:r>
          </a:p>
          <a:p>
            <a:pPr lvl="1"/>
            <a:r>
              <a:rPr lang="da-DK" altLang="da-DK"/>
              <a:t>A SpyLogger is helpful as it</a:t>
            </a:r>
          </a:p>
          <a:p>
            <a:pPr lvl="2"/>
            <a:r>
              <a:rPr lang="da-DK" altLang="da-DK"/>
              <a:t>Verifies that log messages are indeed output</a:t>
            </a:r>
          </a:p>
          <a:p>
            <a:pPr lvl="2"/>
            <a:r>
              <a:rPr lang="da-DK" altLang="da-DK"/>
              <a:t>Verifies that failure situations are handled properly</a:t>
            </a:r>
          </a:p>
        </p:txBody>
      </p:sp>
      <p:pic>
        <p:nvPicPr>
          <p:cNvPr id="2560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4" y="2850886"/>
            <a:ext cx="7115175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CC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5608" name="Straight Connector 7"/>
          <p:cNvCxnSpPr>
            <a:cxnSpLocks noChangeShapeType="1"/>
          </p:cNvCxnSpPr>
          <p:nvPr/>
        </p:nvCxnSpPr>
        <p:spPr bwMode="auto">
          <a:xfrm flipV="1">
            <a:off x="1331913" y="4426479"/>
            <a:ext cx="1625600" cy="7938"/>
          </a:xfrm>
          <a:prstGeom prst="line">
            <a:avLst/>
          </a:prstGeom>
          <a:noFill/>
          <a:ln w="28575" algn="ctr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609" name="Straight Connector 9"/>
          <p:cNvCxnSpPr>
            <a:cxnSpLocks noChangeShapeType="1"/>
          </p:cNvCxnSpPr>
          <p:nvPr/>
        </p:nvCxnSpPr>
        <p:spPr bwMode="auto">
          <a:xfrm>
            <a:off x="4425950" y="4548188"/>
            <a:ext cx="1411288" cy="0"/>
          </a:xfrm>
          <a:prstGeom prst="line">
            <a:avLst/>
          </a:prstGeom>
          <a:noFill/>
          <a:ln w="28575" algn="ctr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15370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Fake Object</a:t>
            </a:r>
          </a:p>
        </p:txBody>
      </p:sp>
      <p:sp>
        <p:nvSpPr>
          <p:cNvPr id="26630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55935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E909A-FFA9-421B-BC62-6671E3FB7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8D177-576C-4C47-AE36-DC19D3B23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Test Case</a:t>
            </a:r>
          </a:p>
          <a:p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  <a:p>
            <a:r>
              <a:rPr lang="en-US" noProof="0" dirty="0"/>
              <a:t>Which means:</a:t>
            </a:r>
          </a:p>
          <a:p>
            <a:pPr lvl="1"/>
            <a:r>
              <a:rPr lang="en-US" noProof="0" dirty="0"/>
              <a:t>We have to </a:t>
            </a:r>
            <a:r>
              <a:rPr lang="en-US" dirty="0"/>
              <a:t>isolate</a:t>
            </a:r>
            <a:r>
              <a:rPr lang="en-US" noProof="0" dirty="0"/>
              <a:t> some part of the software – the </a:t>
            </a:r>
            <a:r>
              <a:rPr lang="en-US" i="1" noProof="0" dirty="0"/>
              <a:t>‘unit’</a:t>
            </a:r>
          </a:p>
          <a:p>
            <a:pPr lvl="1"/>
            <a:r>
              <a:rPr lang="en-US" noProof="0" dirty="0"/>
              <a:t>We have to be able to </a:t>
            </a:r>
            <a:r>
              <a:rPr lang="en-US" i="1" noProof="0" dirty="0"/>
              <a:t>provide input</a:t>
            </a:r>
            <a:r>
              <a:rPr lang="en-US" noProof="0" dirty="0"/>
              <a:t> to the unit</a:t>
            </a:r>
          </a:p>
          <a:p>
            <a:pPr lvl="1"/>
            <a:r>
              <a:rPr lang="en-US" noProof="0" dirty="0"/>
              <a:t>We have to be able to </a:t>
            </a:r>
            <a:r>
              <a:rPr lang="en-US" i="1" noProof="0" dirty="0"/>
              <a:t>execute the unit with the input and observe the output (which requires a specific context)</a:t>
            </a:r>
            <a:endParaRPr lang="en-US" noProof="0" dirty="0"/>
          </a:p>
          <a:p>
            <a:pPr lvl="1"/>
            <a:r>
              <a:rPr lang="en-US" noProof="0" dirty="0"/>
              <a:t>We have to know what </a:t>
            </a:r>
            <a:r>
              <a:rPr lang="en-US" i="1" noProof="0" dirty="0"/>
              <a:t>output to expect (oracle)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6BD8B-637B-4451-9FD1-ABD6BA77C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A7DAE-59ED-4D24-A64F-38DC4679A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F0627-3AD9-4159-9EC7-C6837DBEB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83465B7-4F24-4BEB-BDB9-9F0A795AB4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409700"/>
            <a:ext cx="7134225" cy="111442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CBBB94E-51A8-420A-A9AD-D893BD4FDA03}"/>
              </a:ext>
            </a:extLst>
          </p:cNvPr>
          <p:cNvSpPr/>
          <p:nvPr/>
        </p:nvSpPr>
        <p:spPr>
          <a:xfrm>
            <a:off x="4862513" y="2324100"/>
            <a:ext cx="3581400" cy="381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(input, output, unit under test)</a:t>
            </a:r>
          </a:p>
        </p:txBody>
      </p:sp>
    </p:spTree>
    <p:extLst>
      <p:ext uri="{BB962C8B-B14F-4D97-AF65-F5344CB8AC3E}">
        <p14:creationId xmlns:p14="http://schemas.microsoft.com/office/powerpoint/2010/main" val="97704963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Fake Object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Context:</a:t>
            </a:r>
          </a:p>
          <a:p>
            <a:pPr lvl="1" eaLnBrk="1" hangingPunct="1"/>
            <a:r>
              <a:rPr lang="en-GB" altLang="en-US" sz="1800"/>
              <a:t>The </a:t>
            </a:r>
            <a:r>
              <a:rPr lang="en-GB" altLang="en-US" sz="1800">
                <a:hlinkClick r:id="rId2"/>
              </a:rPr>
              <a:t>SUT</a:t>
            </a:r>
            <a:r>
              <a:rPr lang="en-GB" altLang="en-US" sz="1800"/>
              <a:t> often depend on other components or systems. The interactions with these other components may be necessary but the side-effects of these interactions as implemented by the real </a:t>
            </a:r>
            <a:r>
              <a:rPr lang="en-GB" altLang="en-US" sz="1800">
                <a:hlinkClick r:id="rId3"/>
              </a:rPr>
              <a:t>depended-on component (DOC)</a:t>
            </a:r>
            <a:r>
              <a:rPr lang="en-GB" altLang="en-US" sz="1800"/>
              <a:t>, may be unnecessary or even detrimental. A </a:t>
            </a:r>
            <a:r>
              <a:rPr lang="en-GB" altLang="en-US" sz="1800" i="1"/>
              <a:t>Fake Object</a:t>
            </a:r>
            <a:r>
              <a:rPr lang="en-GB" altLang="en-US" sz="1800"/>
              <a:t> is a much simpler and lighter weight implementation of the functionality provided by the </a:t>
            </a:r>
            <a:r>
              <a:rPr lang="en-GB" altLang="en-US" sz="1800">
                <a:hlinkClick r:id="rId3"/>
              </a:rPr>
              <a:t>DOC</a:t>
            </a:r>
            <a:r>
              <a:rPr lang="en-GB" altLang="en-US" sz="1800"/>
              <a:t> without the side effects we choose to do without. </a:t>
            </a:r>
          </a:p>
        </p:txBody>
      </p:sp>
      <p:pic>
        <p:nvPicPr>
          <p:cNvPr id="2765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563" y="2852208"/>
            <a:ext cx="4876800" cy="2389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56" name="Oval 5"/>
          <p:cNvSpPr>
            <a:spLocks noChangeArrowheads="1"/>
          </p:cNvSpPr>
          <p:nvPr/>
        </p:nvSpPr>
        <p:spPr bwMode="auto">
          <a:xfrm>
            <a:off x="7726363" y="3549386"/>
            <a:ext cx="766762" cy="473604"/>
          </a:xfrm>
          <a:prstGeom prst="ellipse">
            <a:avLst/>
          </a:prstGeom>
          <a:noFill/>
          <a:ln w="28575" algn="ctr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0242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Fake Object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dirty="0"/>
              <a:t>Stub versus Fake Object?</a:t>
            </a:r>
          </a:p>
          <a:p>
            <a:pPr lvl="1" eaLnBrk="1" hangingPunct="1"/>
            <a:r>
              <a:rPr lang="en-GB" altLang="en-US" dirty="0"/>
              <a:t>Fake Object has “realistic” behaviour, a “lightweight version of the real implementation”</a:t>
            </a:r>
          </a:p>
          <a:p>
            <a:pPr lvl="1" eaLnBrk="1" hangingPunct="1"/>
            <a:r>
              <a:rPr lang="en-GB" altLang="en-US" dirty="0"/>
              <a:t>Fake Object is not instrumented/hard-coded with the indirect inputs, instead the indirect inputs comes from previous interactions with the SUT</a:t>
            </a:r>
          </a:p>
          <a:p>
            <a:pPr lvl="2" eaLnBrk="1" hangingPunct="1"/>
            <a:r>
              <a:rPr lang="en-GB" altLang="en-US" dirty="0"/>
              <a:t>Not “return 47”, but “return </a:t>
            </a:r>
            <a:r>
              <a:rPr lang="en-GB" altLang="en-US" dirty="0" err="1"/>
              <a:t>simpleDatastructure</a:t>
            </a:r>
            <a:r>
              <a:rPr lang="en-GB" altLang="en-US" dirty="0"/>
              <a:t>[index]”, whose contents is the result of previous interactions (store operations) with the SUT</a:t>
            </a:r>
          </a:p>
          <a:p>
            <a:pPr lvl="1" eaLnBrk="1" hangingPunct="1"/>
            <a:r>
              <a:rPr lang="en-GB" altLang="en-US" dirty="0"/>
              <a:t>Less focus on testing aspects of </a:t>
            </a:r>
            <a:r>
              <a:rPr lang="en-GB" altLang="en-US"/>
              <a:t>the SUT, </a:t>
            </a:r>
            <a:r>
              <a:rPr lang="en-GB" altLang="en-US" dirty="0"/>
              <a:t>more focus on making it work.</a:t>
            </a:r>
          </a:p>
          <a:p>
            <a:pPr lvl="1" eaLnBrk="1" hangingPunct="1"/>
            <a:endParaRPr lang="en-GB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038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Types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i="1"/>
              <a:t>Fake Database</a:t>
            </a:r>
          </a:p>
          <a:p>
            <a:pPr lvl="1" eaLnBrk="1" hangingPunct="1"/>
            <a:r>
              <a:rPr lang="en-GB" altLang="en-US"/>
              <a:t>replace database with in-memory HashTables</a:t>
            </a:r>
          </a:p>
          <a:p>
            <a:pPr eaLnBrk="1" hangingPunct="1"/>
            <a:r>
              <a:rPr lang="en-GB" altLang="en-US" i="1"/>
              <a:t>In-Memory Database</a:t>
            </a:r>
          </a:p>
          <a:p>
            <a:pPr lvl="1" eaLnBrk="1" hangingPunct="1"/>
            <a:r>
              <a:rPr lang="en-GB" altLang="en-US" i="1"/>
              <a:t>semi-real database but not disk-based</a:t>
            </a:r>
          </a:p>
          <a:p>
            <a:pPr lvl="2" eaLnBrk="1" hangingPunct="1"/>
            <a:r>
              <a:rPr lang="en-GB" altLang="en-US" i="1"/>
              <a:t>(SQLite is brilliant in this respect </a:t>
            </a:r>
            <a:r>
              <a:rPr lang="en-GB" altLang="en-US" i="1">
                <a:sym typeface="Wingdings" pitchFamily="2" charset="2"/>
              </a:rPr>
              <a:t>)</a:t>
            </a:r>
            <a:endParaRPr lang="en-GB" altLang="en-US" i="1"/>
          </a:p>
          <a:p>
            <a:pPr eaLnBrk="1" hangingPunct="1"/>
            <a:r>
              <a:rPr lang="en-GB" altLang="en-US" i="1"/>
              <a:t>Fake Web Service</a:t>
            </a:r>
          </a:p>
          <a:p>
            <a:pPr lvl="1" eaLnBrk="1" hangingPunct="1"/>
            <a:r>
              <a:rPr lang="en-GB" altLang="en-US"/>
              <a:t>hard-coded or table-driven web server</a:t>
            </a:r>
          </a:p>
          <a:p>
            <a:pPr eaLnBrk="1" hangingPunct="1"/>
            <a:r>
              <a:rPr lang="en-GB" altLang="en-US" i="1"/>
              <a:t>Fake Service Layer</a:t>
            </a:r>
          </a:p>
          <a:p>
            <a:pPr lvl="1" eaLnBrk="1" hangingPunct="1"/>
            <a:r>
              <a:rPr lang="en-GB" altLang="en-US"/>
              <a:t>fake the domain layer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5139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/>
              <a:t>Examples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altLang="da-DK"/>
              <a:t>EcoSense Karibu daemons store documents in MongoDB but that is way to heavy for automated testing</a:t>
            </a:r>
          </a:p>
          <a:p>
            <a:pPr lvl="1"/>
            <a:r>
              <a:rPr lang="da-DK" altLang="da-DK"/>
              <a:t>StorageStrategy interface with </a:t>
            </a:r>
            <a:r>
              <a:rPr lang="da-DK" altLang="da-DK" i="1"/>
              <a:t>Fake Database</a:t>
            </a:r>
            <a:endParaRPr lang="da-DK" altLang="da-DK"/>
          </a:p>
        </p:txBody>
      </p:sp>
      <p:pic>
        <p:nvPicPr>
          <p:cNvPr id="307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676" y="2768865"/>
            <a:ext cx="7115175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CC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0728" name="Straight Connector 7"/>
          <p:cNvCxnSpPr>
            <a:cxnSpLocks noChangeShapeType="1"/>
          </p:cNvCxnSpPr>
          <p:nvPr/>
        </p:nvCxnSpPr>
        <p:spPr bwMode="auto">
          <a:xfrm>
            <a:off x="1555751" y="4815417"/>
            <a:ext cx="3171825" cy="7938"/>
          </a:xfrm>
          <a:prstGeom prst="line">
            <a:avLst/>
          </a:prstGeom>
          <a:noFill/>
          <a:ln w="28575" algn="ctr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91197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/>
              <a:t>Examples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altLang="da-DK"/>
              <a:t>Net4Care stores PHMR documents in </a:t>
            </a:r>
            <a:r>
              <a:rPr lang="da-DK" altLang="da-DK" i="1"/>
              <a:t>Cross-Enterprise Document Share</a:t>
            </a:r>
            <a:r>
              <a:rPr lang="da-DK" altLang="da-DK"/>
              <a:t> XDS.b repositories (SOAP web services) which is incredible heavy weight</a:t>
            </a:r>
          </a:p>
          <a:p>
            <a:pPr lvl="1"/>
            <a:r>
              <a:rPr lang="da-DK" altLang="da-DK"/>
              <a:t>XDS.b interface with a </a:t>
            </a:r>
            <a:r>
              <a:rPr lang="da-DK" altLang="da-DK" i="1"/>
              <a:t>In-Memory database (SQLite implementation)</a:t>
            </a:r>
          </a:p>
          <a:p>
            <a:pPr lvl="1"/>
            <a:endParaRPr lang="da-DK" altLang="da-DK" i="1"/>
          </a:p>
          <a:p>
            <a:pPr lvl="1"/>
            <a:r>
              <a:rPr lang="da-DK" altLang="da-DK"/>
              <a:t>Allowed us to TDD the Net4Care framework</a:t>
            </a:r>
          </a:p>
          <a:p>
            <a:pPr lvl="1"/>
            <a:endParaRPr lang="da-DK" altLang="da-DK"/>
          </a:p>
          <a:p>
            <a:pPr lvl="1"/>
            <a:r>
              <a:rPr lang="da-DK" altLang="da-DK"/>
              <a:t>Allowed us to supply ‘local lightweight’ servers without the big overhead of getting real XDS.b server running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28359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Mock Object</a:t>
            </a:r>
          </a:p>
        </p:txBody>
      </p:sp>
      <p:sp>
        <p:nvSpPr>
          <p:cNvPr id="32774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5344188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Mock Object</a:t>
            </a: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GB" altLang="en-US" sz="2400"/>
              <a:t>Context:</a:t>
            </a:r>
          </a:p>
          <a:p>
            <a:pPr lvl="1" eaLnBrk="1" hangingPunct="1"/>
            <a:r>
              <a:rPr lang="en-GB" altLang="en-US" sz="2000"/>
              <a:t>A test double that verifies the indirect outputs</a:t>
            </a:r>
          </a:p>
        </p:txBody>
      </p:sp>
      <p:sp>
        <p:nvSpPr>
          <p:cNvPr id="33799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en-GB" altLang="en-US" sz="2400"/>
          </a:p>
        </p:txBody>
      </p:sp>
      <p:pic>
        <p:nvPicPr>
          <p:cNvPr id="3380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8300" y="2247636"/>
            <a:ext cx="5805488" cy="2763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801" name="Oval 6"/>
          <p:cNvSpPr>
            <a:spLocks noChangeArrowheads="1"/>
          </p:cNvSpPr>
          <p:nvPr/>
        </p:nvSpPr>
        <p:spPr bwMode="auto">
          <a:xfrm>
            <a:off x="6491289" y="3239824"/>
            <a:ext cx="898525" cy="432593"/>
          </a:xfrm>
          <a:prstGeom prst="ellipse">
            <a:avLst/>
          </a:prstGeom>
          <a:noFill/>
          <a:ln w="28575" algn="ctr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33802" name="Oval 7"/>
          <p:cNvSpPr>
            <a:spLocks noChangeArrowheads="1"/>
          </p:cNvSpPr>
          <p:nvPr/>
        </p:nvSpPr>
        <p:spPr bwMode="auto">
          <a:xfrm>
            <a:off x="7035801" y="3041386"/>
            <a:ext cx="1268413" cy="267229"/>
          </a:xfrm>
          <a:prstGeom prst="ellipse">
            <a:avLst/>
          </a:prstGeom>
          <a:noFill/>
          <a:ln w="28575" algn="ctr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Font typeface="Arial" charset="0"/>
              <a:buChar char=" "/>
              <a:defRPr sz="2800">
                <a:solidFill>
                  <a:srgbClr val="000000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2DADE8-7CF5-4781-83A4-23A845AF65CC}" type="slidenum">
              <a:rPr lang="en-US" altLang="en-US" smtClean="0"/>
              <a:pPr>
                <a:defRPr/>
              </a:pPr>
              <a:t>46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986924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Mock Object Workings</a:t>
            </a:r>
          </a:p>
        </p:txBody>
      </p:sp>
      <p:sp>
        <p:nvSpPr>
          <p:cNvPr id="348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Mock objects are somewhat more complex to define but are powerful to verify UUT behaviour with respect to the DOC.</a:t>
            </a:r>
          </a:p>
          <a:p>
            <a:pPr lvl="1" eaLnBrk="1" hangingPunct="1"/>
            <a:r>
              <a:rPr lang="en-GB" altLang="en-US"/>
              <a:t>Define Mock object with same interface as DOC</a:t>
            </a:r>
          </a:p>
          <a:p>
            <a:pPr lvl="1" eaLnBrk="1" hangingPunct="1"/>
            <a:r>
              <a:rPr lang="en-GB" altLang="en-US"/>
              <a:t>Configure mock with </a:t>
            </a:r>
            <a:r>
              <a:rPr lang="en-GB" altLang="en-US" i="1"/>
              <a:t>expectations</a:t>
            </a:r>
            <a:endParaRPr lang="en-GB" altLang="en-US"/>
          </a:p>
          <a:p>
            <a:pPr lvl="2" eaLnBrk="1" hangingPunct="1"/>
            <a:r>
              <a:rPr lang="en-GB" altLang="en-US"/>
              <a:t>values to return (like test stub)</a:t>
            </a:r>
          </a:p>
          <a:p>
            <a:pPr lvl="2" eaLnBrk="1" hangingPunct="1"/>
            <a:r>
              <a:rPr lang="en-GB" altLang="en-US"/>
              <a:t>the methods that must be called</a:t>
            </a:r>
          </a:p>
          <a:p>
            <a:pPr lvl="3" eaLnBrk="1" hangingPunct="1"/>
            <a:r>
              <a:rPr lang="en-GB" altLang="en-US"/>
              <a:t>including sequence/protocol and call count</a:t>
            </a:r>
          </a:p>
          <a:p>
            <a:pPr lvl="3" eaLnBrk="1" hangingPunct="1"/>
            <a:r>
              <a:rPr lang="en-GB" altLang="en-US"/>
              <a:t>expected parameters</a:t>
            </a:r>
          </a:p>
          <a:p>
            <a:pPr lvl="1" eaLnBrk="1" hangingPunct="1"/>
            <a:r>
              <a:rPr lang="en-GB" altLang="en-US"/>
              <a:t>The mock will </a:t>
            </a:r>
            <a:r>
              <a:rPr lang="en-GB" altLang="en-US" i="1"/>
              <a:t>fail</a:t>
            </a:r>
            <a:r>
              <a:rPr lang="en-GB" altLang="en-US"/>
              <a:t> if these expectations are not met</a:t>
            </a:r>
          </a:p>
          <a:p>
            <a:pPr lvl="2" eaLnBrk="1" hangingPunct="1"/>
            <a:r>
              <a:rPr lang="en-GB" altLang="en-US"/>
              <a:t>fail fast!</a:t>
            </a:r>
          </a:p>
          <a:p>
            <a:pPr lvl="1" eaLnBrk="1" hangingPunct="1"/>
            <a:r>
              <a:rPr lang="en-GB" altLang="en-US"/>
              <a:t>Thus test driver needs not verify anything!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43620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Mock Libraries</a:t>
            </a:r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Mocks are special in the sense that they are </a:t>
            </a:r>
            <a:r>
              <a:rPr lang="en-GB" altLang="en-US" i="1"/>
              <a:t>dynamically created</a:t>
            </a:r>
            <a:r>
              <a:rPr lang="en-GB" altLang="en-US"/>
              <a:t> by a Mock library</a:t>
            </a:r>
          </a:p>
        </p:txBody>
      </p:sp>
      <p:pic>
        <p:nvPicPr>
          <p:cNvPr id="29703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7338" y="2054490"/>
            <a:ext cx="4991100" cy="223837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cap="flat" cmpd="sng" algn="ctr">
                <a:solidFill>
                  <a:srgbClr val="CC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</p:pic>
      <p:pic>
        <p:nvPicPr>
          <p:cNvPr id="29704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6425" y="1863990"/>
            <a:ext cx="4495800" cy="130968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cap="flat" cmpd="sng" algn="ctr">
                <a:solidFill>
                  <a:srgbClr val="CC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</p:pic>
      <p:pic>
        <p:nvPicPr>
          <p:cNvPr id="29705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16425" y="3905250"/>
            <a:ext cx="4667250" cy="137318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 cap="flat" cmpd="sng" algn="ctr">
                <a:solidFill>
                  <a:srgbClr val="CC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</p:pic>
      <p:cxnSp>
        <p:nvCxnSpPr>
          <p:cNvPr id="35850" name="Straight Connector 2"/>
          <p:cNvCxnSpPr>
            <a:cxnSpLocks noChangeShapeType="1"/>
          </p:cNvCxnSpPr>
          <p:nvPr/>
        </p:nvCxnSpPr>
        <p:spPr bwMode="auto">
          <a:xfrm>
            <a:off x="388938" y="3112824"/>
            <a:ext cx="0" cy="373063"/>
          </a:xfrm>
          <a:prstGeom prst="line">
            <a:avLst/>
          </a:prstGeom>
          <a:noFill/>
          <a:ln w="28575" algn="ctr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851" name="Straight Connector 4"/>
          <p:cNvCxnSpPr>
            <a:cxnSpLocks noChangeShapeType="1"/>
          </p:cNvCxnSpPr>
          <p:nvPr/>
        </p:nvCxnSpPr>
        <p:spPr bwMode="auto">
          <a:xfrm>
            <a:off x="4532313" y="2518833"/>
            <a:ext cx="322262" cy="0"/>
          </a:xfrm>
          <a:prstGeom prst="line">
            <a:avLst/>
          </a:prstGeom>
          <a:noFill/>
          <a:ln w="28575" algn="ctr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852" name="Straight Connector 6"/>
          <p:cNvCxnSpPr>
            <a:cxnSpLocks noChangeShapeType="1"/>
          </p:cNvCxnSpPr>
          <p:nvPr/>
        </p:nvCxnSpPr>
        <p:spPr bwMode="auto">
          <a:xfrm>
            <a:off x="4416425" y="4393407"/>
            <a:ext cx="0" cy="885031"/>
          </a:xfrm>
          <a:prstGeom prst="line">
            <a:avLst/>
          </a:prstGeom>
          <a:noFill/>
          <a:ln w="28575" algn="ctr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97307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Considerations</a:t>
            </a:r>
          </a:p>
        </p:txBody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Mock objects must be programmed in advance</a:t>
            </a:r>
          </a:p>
          <a:p>
            <a:pPr lvl="1" eaLnBrk="1" hangingPunct="1"/>
            <a:r>
              <a:rPr lang="en-GB" altLang="en-US"/>
              <a:t>thus we must be able to predict UUT indirect output in advance – a hard-core whitebox requirement...</a:t>
            </a:r>
          </a:p>
          <a:p>
            <a:pPr lvl="1" eaLnBrk="1" hangingPunct="1"/>
            <a:r>
              <a:rPr lang="en-GB" altLang="en-US"/>
              <a:t>But pretty OK in a TDD context where you actually </a:t>
            </a:r>
            <a:r>
              <a:rPr lang="en-GB" altLang="en-US" i="1"/>
              <a:t>program</a:t>
            </a:r>
            <a:r>
              <a:rPr lang="en-GB" altLang="en-US"/>
              <a:t> the production code along with the test code.</a:t>
            </a:r>
          </a:p>
          <a:p>
            <a:pPr lvl="1" eaLnBrk="1" hangingPunct="1"/>
            <a:endParaRPr lang="en-GB" altLang="en-US"/>
          </a:p>
          <a:p>
            <a:pPr eaLnBrk="1" hangingPunct="1"/>
            <a:r>
              <a:rPr lang="en-GB" altLang="en-US"/>
              <a:t>Mock objects are responsible for failing</a:t>
            </a:r>
          </a:p>
          <a:p>
            <a:pPr lvl="1" eaLnBrk="1" hangingPunct="1"/>
            <a:r>
              <a:rPr lang="en-GB" altLang="en-US"/>
              <a:t>thus exceptions thrown must be able to pass out of the UUT</a:t>
            </a:r>
          </a:p>
          <a:p>
            <a:pPr lvl="2" eaLnBrk="1" hangingPunct="1"/>
            <a:r>
              <a:rPr lang="en-GB" altLang="en-US"/>
              <a:t>may not be possible if it is embedded in a EJB container or similar...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557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8967F93-E11C-4F47-86BD-75E2AC858C9A}"/>
              </a:ext>
            </a:extLst>
          </p:cNvPr>
          <p:cNvSpPr/>
          <p:nvPr/>
        </p:nvSpPr>
        <p:spPr>
          <a:xfrm>
            <a:off x="304800" y="3971924"/>
            <a:ext cx="8458200" cy="13716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20680A0-4885-4978-B375-B9E7B9D7A7CD}"/>
              </a:ext>
            </a:extLst>
          </p:cNvPr>
          <p:cNvSpPr/>
          <p:nvPr/>
        </p:nvSpPr>
        <p:spPr>
          <a:xfrm>
            <a:off x="304800" y="2552700"/>
            <a:ext cx="8458200" cy="13716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FA393F-3D17-4CAE-8D9E-9D24098C0988}"/>
              </a:ext>
            </a:extLst>
          </p:cNvPr>
          <p:cNvSpPr/>
          <p:nvPr/>
        </p:nvSpPr>
        <p:spPr>
          <a:xfrm>
            <a:off x="304800" y="1104900"/>
            <a:ext cx="8458200" cy="13716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44E315-F0B8-4E1A-8653-B247F74B1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Conclusion: Testing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927DE-002E-43F4-BEBA-71340EEA8D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104900"/>
            <a:ext cx="8305800" cy="4165600"/>
          </a:xfrm>
        </p:spPr>
        <p:txBody>
          <a:bodyPr/>
          <a:lstStyle/>
          <a:p>
            <a:r>
              <a:rPr lang="en-US" dirty="0"/>
              <a:t>Definition: </a:t>
            </a:r>
            <a:r>
              <a:rPr lang="en-US" b="1" dirty="0"/>
              <a:t>The Testability Input Issue</a:t>
            </a:r>
          </a:p>
          <a:p>
            <a:pPr lvl="1"/>
            <a:r>
              <a:rPr lang="en-US" dirty="0"/>
              <a:t>Embody the issues involved in providing comprehensive and deterministic input to the unit under test in a reliable and reproducible way</a:t>
            </a:r>
          </a:p>
          <a:p>
            <a:r>
              <a:rPr lang="en-US" dirty="0"/>
              <a:t>Definition: </a:t>
            </a:r>
            <a:r>
              <a:rPr lang="en-US" b="1" dirty="0"/>
              <a:t>The Testability Unit Isolation Issue</a:t>
            </a:r>
          </a:p>
          <a:p>
            <a:pPr lvl="1"/>
            <a:r>
              <a:rPr lang="en-US" dirty="0"/>
              <a:t>Embody the issues involved in testing a unit under test in isolation in a comprehensive environment in a reliable and reproducible way</a:t>
            </a:r>
          </a:p>
          <a:p>
            <a:r>
              <a:rPr lang="en-US" dirty="0"/>
              <a:t>Definition: </a:t>
            </a:r>
            <a:r>
              <a:rPr lang="en-US" b="1" dirty="0"/>
              <a:t>The Testability Output issue</a:t>
            </a:r>
          </a:p>
          <a:p>
            <a:pPr lvl="1"/>
            <a:r>
              <a:rPr lang="en-US" dirty="0"/>
              <a:t>Embody the issues involved in recording the output from a unit under test and asserting the correctness in a reliable and reproducible way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AF9F1-925A-4968-98C2-6204238C0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BBB69-04CF-4CD0-B2E4-74DFC1418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654B91-49E6-4964-86D6-426BA43DA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5575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6F8F6-CFA1-4171-8931-5E7D8B76C3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/>
              <a:t>MicroService Context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B4D7AD-3561-4067-94A4-AC70BE0796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/>
              <a:t>It is all so </a:t>
            </a:r>
            <a:r>
              <a:rPr lang="da-DK" i="1"/>
              <a:t>in-memory</a:t>
            </a:r>
            <a:r>
              <a:rPr lang="da-DK"/>
              <a:t> right?</a:t>
            </a:r>
          </a:p>
        </p:txBody>
      </p:sp>
    </p:spTree>
    <p:extLst>
      <p:ext uri="{BB962C8B-B14F-4D97-AF65-F5344CB8AC3E}">
        <p14:creationId xmlns:p14="http://schemas.microsoft.com/office/powerpoint/2010/main" val="397508828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9BB54-ED7D-43B0-A6C5-22FF9D330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Meszaros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850CD-7B12-40A9-AEE6-B13F311E7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Meszaros’ terminology is founded in a ‘single system’ assumption</a:t>
            </a:r>
          </a:p>
          <a:p>
            <a:pPr lvl="1"/>
            <a:r>
              <a:rPr lang="da-DK" i="1" dirty="0"/>
              <a:t>I inject a FakeDB implementation of the Database interface, and test my Inventory implementaion using that…</a:t>
            </a:r>
          </a:p>
          <a:p>
            <a:r>
              <a:rPr lang="da-DK" dirty="0"/>
              <a:t>But the terminology is independent of the </a:t>
            </a:r>
            <a:r>
              <a:rPr lang="da-DK" i="1" dirty="0"/>
              <a:t>connector </a:t>
            </a:r>
            <a:r>
              <a:rPr lang="da-DK" dirty="0"/>
              <a:t>between the client and the server</a:t>
            </a:r>
          </a:p>
          <a:p>
            <a:pPr lvl="1"/>
            <a:r>
              <a:rPr lang="da-DK" dirty="0"/>
              <a:t>In-process method call connector</a:t>
            </a:r>
          </a:p>
          <a:p>
            <a:pPr lvl="1"/>
            <a:r>
              <a:rPr lang="da-DK" dirty="0"/>
              <a:t>Out-of-process REST call connector</a:t>
            </a:r>
          </a:p>
          <a:p>
            <a:r>
              <a:rPr lang="da-DK" dirty="0"/>
              <a:t>So – the stub can be</a:t>
            </a:r>
          </a:p>
          <a:p>
            <a:pPr lvl="1"/>
            <a:r>
              <a:rPr lang="da-DK" dirty="0"/>
              <a:t>Java stub implementation </a:t>
            </a:r>
          </a:p>
          <a:p>
            <a:pPr lvl="1"/>
            <a:r>
              <a:rPr lang="da-DK" dirty="0"/>
              <a:t>A remote service that provides stub values (ala Mountebank)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E2A1D-0551-4885-8DDA-83F179E31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DF38E-EA35-4C13-8F15-0AE5672CE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9AA906-6714-480C-BFC9-98BEF3A95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5205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Summary</a:t>
            </a:r>
          </a:p>
        </p:txBody>
      </p:sp>
      <p:sp>
        <p:nvSpPr>
          <p:cNvPr id="389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Testing units in </a:t>
            </a:r>
            <a:r>
              <a:rPr lang="en-GB" altLang="en-US" i="1"/>
              <a:t>isolation</a:t>
            </a:r>
            <a:r>
              <a:rPr lang="en-GB" altLang="en-US"/>
              <a:t> is important</a:t>
            </a:r>
          </a:p>
          <a:p>
            <a:pPr lvl="1" eaLnBrk="1" hangingPunct="1"/>
            <a:r>
              <a:rPr lang="en-GB" altLang="en-US"/>
              <a:t>unit and integration testing</a:t>
            </a:r>
          </a:p>
          <a:p>
            <a:pPr lvl="1" eaLnBrk="1" hangingPunct="1"/>
            <a:r>
              <a:rPr lang="en-GB" altLang="en-US"/>
              <a:t>test-driven development</a:t>
            </a:r>
          </a:p>
          <a:p>
            <a:pPr lvl="1" eaLnBrk="1" hangingPunct="1"/>
            <a:endParaRPr lang="en-GB" altLang="en-US"/>
          </a:p>
          <a:p>
            <a:pPr eaLnBrk="1" hangingPunct="1"/>
            <a:r>
              <a:rPr lang="en-GB" altLang="en-US"/>
              <a:t>Units have more inputs and outputs than visible from the parameter list and instances variables</a:t>
            </a:r>
          </a:p>
          <a:p>
            <a:pPr lvl="1" eaLnBrk="1" hangingPunct="1"/>
            <a:r>
              <a:rPr lang="en-GB" altLang="en-US"/>
              <a:t>especially true in object-oriented programming</a:t>
            </a:r>
          </a:p>
          <a:p>
            <a:pPr lvl="1" eaLnBrk="1" hangingPunct="1"/>
            <a:r>
              <a:rPr lang="en-GB" altLang="en-US" i="1"/>
              <a:t>indirect inputs</a:t>
            </a:r>
            <a:r>
              <a:rPr lang="en-GB" altLang="en-US"/>
              <a:t>: data from DOCs</a:t>
            </a:r>
          </a:p>
          <a:p>
            <a:pPr lvl="1" eaLnBrk="1" hangingPunct="1"/>
            <a:r>
              <a:rPr lang="en-GB" altLang="en-US" i="1"/>
              <a:t>indirect output: </a:t>
            </a:r>
            <a:r>
              <a:rPr lang="en-GB" altLang="en-US"/>
              <a:t>data to DOCs</a:t>
            </a:r>
            <a:endParaRPr lang="en-GB" altLang="en-US" i="1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3461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Summary</a:t>
            </a:r>
          </a:p>
        </p:txBody>
      </p:sp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b="1"/>
              <a:t>Test Doubles</a:t>
            </a:r>
            <a:r>
              <a:rPr lang="en-GB" altLang="en-US" b="1" i="1"/>
              <a:t> </a:t>
            </a:r>
            <a:r>
              <a:rPr lang="en-GB" altLang="en-US"/>
              <a:t>allow you to get access to, inspect, and verify indirect input and output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 b="1"/>
              <a:t>Stub:</a:t>
            </a:r>
            <a:r>
              <a:rPr lang="en-GB" altLang="en-US"/>
              <a:t> focus on indirect input</a:t>
            </a:r>
          </a:p>
          <a:p>
            <a:pPr eaLnBrk="1" hangingPunct="1"/>
            <a:r>
              <a:rPr lang="en-GB" altLang="en-US" b="1"/>
              <a:t>Spy:</a:t>
            </a:r>
            <a:r>
              <a:rPr lang="en-GB" altLang="en-US" b="1" i="1"/>
              <a:t> </a:t>
            </a:r>
            <a:r>
              <a:rPr lang="en-GB" altLang="en-US"/>
              <a:t> focus on indirect output (record/verify)</a:t>
            </a:r>
          </a:p>
          <a:p>
            <a:pPr eaLnBrk="1" hangingPunct="1"/>
            <a:r>
              <a:rPr lang="en-GB" altLang="en-US" b="1"/>
              <a:t>Mock:</a:t>
            </a:r>
            <a:r>
              <a:rPr lang="en-GB" altLang="en-US"/>
              <a:t> focus on indirect output (fail fast)</a:t>
            </a:r>
          </a:p>
          <a:p>
            <a:pPr lvl="1" eaLnBrk="1" hangingPunct="1"/>
            <a:r>
              <a:rPr lang="en-GB" altLang="en-US"/>
              <a:t>frameworks to generate doubles dynamically</a:t>
            </a:r>
          </a:p>
          <a:p>
            <a:pPr eaLnBrk="1" hangingPunct="1"/>
            <a:r>
              <a:rPr lang="en-GB" altLang="en-US" b="1"/>
              <a:t>Fake object:</a:t>
            </a:r>
            <a:r>
              <a:rPr lang="en-GB" altLang="en-US"/>
              <a:t> light-weight semi-realistic behaviour</a:t>
            </a:r>
            <a:endParaRPr lang="en-GB" altLang="en-US" b="1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20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73E26-9D2B-4AC2-9248-687B49D076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Testability and MSDO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B92C4B-C75C-4B7B-B4FA-9933BB27E4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i="1" dirty="0"/>
              <a:t>I did not sign up for a test fagpakke,</a:t>
            </a:r>
            <a:br>
              <a:rPr lang="da-DK" i="1" dirty="0"/>
            </a:br>
            <a:r>
              <a:rPr lang="da-DK" i="1" dirty="0"/>
              <a:t>did I?</a:t>
            </a:r>
          </a:p>
        </p:txBody>
      </p:sp>
    </p:spTree>
    <p:extLst>
      <p:ext uri="{BB962C8B-B14F-4D97-AF65-F5344CB8AC3E}">
        <p14:creationId xmlns:p14="http://schemas.microsoft.com/office/powerpoint/2010/main" val="3847268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5A92-E64F-418E-9831-277CB581E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Yes you did </a:t>
            </a:r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EDB8E-7AA5-4DB5-9DFA-3E5498481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DevOps Culture </a:t>
            </a:r>
            <a:r>
              <a:rPr lang="da-DK" sz="1200" dirty="0"/>
              <a:t>[Rouan Wilsenach, 2015] (</a:t>
            </a:r>
            <a:r>
              <a:rPr lang="da-DK" sz="1200" dirty="0">
                <a:hlinkClick r:id="rId2"/>
              </a:rPr>
              <a:t>https://www.martinfowler.com/bliki/DevOpsCulture.html</a:t>
            </a:r>
            <a:r>
              <a:rPr lang="da-DK" sz="1200" dirty="0"/>
              <a:t>)</a:t>
            </a:r>
          </a:p>
          <a:p>
            <a:pPr lvl="1"/>
            <a:r>
              <a:rPr lang="da-DK" dirty="0"/>
              <a:t>We need</a:t>
            </a:r>
          </a:p>
          <a:p>
            <a:pPr lvl="2"/>
            <a:r>
              <a:rPr lang="da-DK" dirty="0"/>
              <a:t>Fast feedback</a:t>
            </a:r>
          </a:p>
          <a:p>
            <a:pPr lvl="2"/>
            <a:r>
              <a:rPr lang="da-DK" dirty="0"/>
              <a:t>Quality Code</a:t>
            </a:r>
          </a:p>
          <a:p>
            <a:pPr lvl="2"/>
            <a:r>
              <a:rPr lang="da-DK" dirty="0"/>
              <a:t>Automation</a:t>
            </a:r>
          </a:p>
          <a:p>
            <a:pPr lvl="1"/>
            <a:r>
              <a:rPr lang="da-DK" dirty="0"/>
              <a:t>Main technique</a:t>
            </a:r>
          </a:p>
          <a:p>
            <a:pPr lvl="2"/>
            <a:r>
              <a:rPr lang="da-DK" i="1" dirty="0"/>
              <a:t>Automated regression testing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A093BD-B2B9-42A3-A998-245C70E72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8D9F1-290D-455A-BAF9-C5B28DE08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53791-89F5-447A-AB5B-BB42E457F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B9291AC-1400-4FD9-B236-DABC2D98EA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1790700"/>
            <a:ext cx="2800547" cy="2362200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368B1F4-5071-465C-AE6D-2C4A02517DFC}"/>
              </a:ext>
            </a:extLst>
          </p:cNvPr>
          <p:cNvCxnSpPr/>
          <p:nvPr/>
        </p:nvCxnSpPr>
        <p:spPr>
          <a:xfrm flipH="1">
            <a:off x="6934200" y="1104900"/>
            <a:ext cx="1066800" cy="11430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BDE71B7-5612-4BF4-B15C-72AB02DE4014}"/>
              </a:ext>
            </a:extLst>
          </p:cNvPr>
          <p:cNvCxnSpPr>
            <a:cxnSpLocks/>
          </p:cNvCxnSpPr>
          <p:nvPr/>
        </p:nvCxnSpPr>
        <p:spPr>
          <a:xfrm flipV="1">
            <a:off x="4343400" y="3111500"/>
            <a:ext cx="1295400" cy="8890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04D0A07-B6CD-4029-9C45-75CD1A849F11}"/>
              </a:ext>
            </a:extLst>
          </p:cNvPr>
          <p:cNvCxnSpPr/>
          <p:nvPr/>
        </p:nvCxnSpPr>
        <p:spPr>
          <a:xfrm>
            <a:off x="3886200" y="2019300"/>
            <a:ext cx="1447800" cy="3048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2988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82E37-ADBF-4484-B003-D5A9B10CB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So – in General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CD77E-9142-4F5B-8A19-2838201EA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All features/quality attributes should be </a:t>
            </a:r>
            <a:r>
              <a:rPr lang="da-DK" i="1" dirty="0"/>
              <a:t>demonstrated through automated testing</a:t>
            </a:r>
            <a:r>
              <a:rPr lang="da-DK" dirty="0"/>
              <a:t> in this course</a:t>
            </a:r>
          </a:p>
          <a:p>
            <a:endParaRPr lang="da-DK" dirty="0"/>
          </a:p>
          <a:p>
            <a:r>
              <a:rPr lang="da-DK" dirty="0"/>
              <a:t>Write JUnit code to validate at unit testing level</a:t>
            </a:r>
          </a:p>
          <a:p>
            <a:pPr lvl="1"/>
            <a:r>
              <a:rPr lang="da-DK" dirty="0"/>
              <a:t>Using test doubles to control </a:t>
            </a:r>
            <a:r>
              <a:rPr lang="da-DK" i="1" dirty="0"/>
              <a:t>indirect input and ouput</a:t>
            </a:r>
          </a:p>
          <a:p>
            <a:pPr lvl="1"/>
            <a:endParaRPr lang="da-DK" dirty="0"/>
          </a:p>
          <a:p>
            <a:r>
              <a:rPr lang="da-DK" dirty="0"/>
              <a:t>Write JUnit+TestContainer code to validate at integration testing level</a:t>
            </a:r>
          </a:p>
          <a:p>
            <a:pPr lvl="1"/>
            <a:r>
              <a:rPr lang="da-DK" dirty="0"/>
              <a:t>Use real-life containers to handle deterministic input and output</a:t>
            </a:r>
          </a:p>
          <a:p>
            <a:pPr lvl="1"/>
            <a:r>
              <a:rPr lang="da-DK" dirty="0"/>
              <a:t>(And test double services or test doubles for non-</a:t>
            </a:r>
            <a:r>
              <a:rPr lang="da-DK" dirty="0" err="1"/>
              <a:t>determ</a:t>
            </a:r>
            <a:r>
              <a:rPr lang="da-DK" dirty="0"/>
              <a:t>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975DFB-45FB-40A7-A23A-839BD11DE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7CE79-97EF-4586-9D71-1BE27FD92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14375-366F-41D1-80B8-E3AEBE2BB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73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15983-24B4-4E79-90D0-0FD757F9CF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Test Doubles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19748C-B5B1-48F9-89E5-B0C8673E35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856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2822</Words>
  <Application>Microsoft Office PowerPoint</Application>
  <PresentationFormat>On-screen Show (16:10)</PresentationFormat>
  <Paragraphs>461</Paragraphs>
  <Slides>53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7" baseType="lpstr">
      <vt:lpstr>Arial</vt:lpstr>
      <vt:lpstr>Calibri</vt:lpstr>
      <vt:lpstr>Lucida Console</vt:lpstr>
      <vt:lpstr>Office Theme</vt:lpstr>
      <vt:lpstr>Microservices and DevOps</vt:lpstr>
      <vt:lpstr>Testability</vt:lpstr>
      <vt:lpstr>Failure and Defects</vt:lpstr>
      <vt:lpstr>Terminology</vt:lpstr>
      <vt:lpstr>Conclusion: Testing Issues</vt:lpstr>
      <vt:lpstr>Testability and MSDO</vt:lpstr>
      <vt:lpstr>Yes you did </vt:lpstr>
      <vt:lpstr>So – in General</vt:lpstr>
      <vt:lpstr>Test Doubles</vt:lpstr>
      <vt:lpstr>Motivation</vt:lpstr>
      <vt:lpstr>Terminology</vt:lpstr>
      <vt:lpstr>xUnit Pattern: Test Double</vt:lpstr>
      <vt:lpstr>Terminology</vt:lpstr>
      <vt:lpstr>Test Double</vt:lpstr>
      <vt:lpstr>Double classification</vt:lpstr>
      <vt:lpstr>The Short Version</vt:lpstr>
      <vt:lpstr>Test Stub</vt:lpstr>
      <vt:lpstr>Test Spy</vt:lpstr>
      <vt:lpstr>Combining</vt:lpstr>
      <vt:lpstr>Mock Object</vt:lpstr>
      <vt:lpstr>Fake Object</vt:lpstr>
      <vt:lpstr>Microservice Context</vt:lpstr>
      <vt:lpstr>Summary</vt:lpstr>
      <vt:lpstr>The Long Version</vt:lpstr>
      <vt:lpstr>Test Stub</vt:lpstr>
      <vt:lpstr>Test Stub</vt:lpstr>
      <vt:lpstr>Test Stub Examples</vt:lpstr>
      <vt:lpstr>Stub variations</vt:lpstr>
      <vt:lpstr>Example 1</vt:lpstr>
      <vt:lpstr>Example 2</vt:lpstr>
      <vt:lpstr>Test Stub</vt:lpstr>
      <vt:lpstr>Test Spy</vt:lpstr>
      <vt:lpstr>Test Spy</vt:lpstr>
      <vt:lpstr>Test Spy Examples</vt:lpstr>
      <vt:lpstr>Implementation notes</vt:lpstr>
      <vt:lpstr>Examples</vt:lpstr>
      <vt:lpstr>Examples</vt:lpstr>
      <vt:lpstr>Examples</vt:lpstr>
      <vt:lpstr>Fake Object</vt:lpstr>
      <vt:lpstr>Fake Object</vt:lpstr>
      <vt:lpstr>Fake Object</vt:lpstr>
      <vt:lpstr>Types</vt:lpstr>
      <vt:lpstr>Examples</vt:lpstr>
      <vt:lpstr>Examples</vt:lpstr>
      <vt:lpstr>Mock Object</vt:lpstr>
      <vt:lpstr>Mock Object</vt:lpstr>
      <vt:lpstr>Mock Object Workings</vt:lpstr>
      <vt:lpstr>Mock Libraries</vt:lpstr>
      <vt:lpstr>Considerations</vt:lpstr>
      <vt:lpstr>MicroService Context</vt:lpstr>
      <vt:lpstr>Meszaros</vt:lpstr>
      <vt:lpstr>Summary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82</cp:revision>
  <dcterms:created xsi:type="dcterms:W3CDTF">2006-08-16T00:00:00Z</dcterms:created>
  <dcterms:modified xsi:type="dcterms:W3CDTF">2021-08-11T13:00:06Z</dcterms:modified>
</cp:coreProperties>
</file>